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7" r:id="rId3"/>
    <p:sldId id="265" r:id="rId4"/>
    <p:sldId id="266" r:id="rId5"/>
    <p:sldId id="267" r:id="rId6"/>
    <p:sldId id="270" r:id="rId7"/>
    <p:sldId id="271" r:id="rId8"/>
    <p:sldId id="272" r:id="rId9"/>
    <p:sldId id="276" r:id="rId10"/>
    <p:sldId id="277" r:id="rId11"/>
    <p:sldId id="273" r:id="rId12"/>
    <p:sldId id="274" r:id="rId13"/>
    <p:sldId id="269" r:id="rId14"/>
    <p:sldId id="275"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69900"/>
    <a:srgbClr val="009900"/>
    <a:srgbClr val="0E9B96"/>
    <a:srgbClr val="474176"/>
    <a:srgbClr val="984C88"/>
    <a:srgbClr val="D8552D"/>
    <a:srgbClr val="D9572D"/>
    <a:srgbClr val="D655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28" autoAdjust="0"/>
    <p:restoredTop sz="94701"/>
  </p:normalViewPr>
  <p:slideViewPr>
    <p:cSldViewPr snapToGrid="0">
      <p:cViewPr varScale="1">
        <p:scale>
          <a:sx n="105" d="100"/>
          <a:sy n="105" d="100"/>
        </p:scale>
        <p:origin x="11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WD2021\ATOR_2021\ATOR%202021%20Docs\Review\Figures_Fofana%20et%20al_ATOR_2021.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WD2021\ATOR_2021\ATOR%202021%20Docs\Review\Figures_Fofana%20et%20al_ATOR_2021.xlsx" TargetMode="Externa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792835260140978E-2"/>
          <c:y val="5.7251908396946563E-2"/>
          <c:w val="0.95794406552023803"/>
          <c:h val="0.74056545651259242"/>
        </c:manualLayout>
      </c:layout>
      <c:barChart>
        <c:barDir val="col"/>
        <c:grouping val="clustered"/>
        <c:varyColors val="0"/>
        <c:ser>
          <c:idx val="0"/>
          <c:order val="0"/>
          <c:spPr>
            <a:solidFill>
              <a:sysClr val="windowText" lastClr="000000"/>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3267-4020-A472-7E676C3EADD4}"/>
              </c:ext>
            </c:extLst>
          </c:dPt>
          <c:dPt>
            <c:idx val="1"/>
            <c:invertIfNegative val="0"/>
            <c:bubble3D val="0"/>
            <c:spPr>
              <a:solidFill>
                <a:srgbClr val="C00000"/>
              </a:solidFill>
              <a:ln>
                <a:noFill/>
              </a:ln>
              <a:effectLst/>
            </c:spPr>
            <c:extLst>
              <c:ext xmlns:c16="http://schemas.microsoft.com/office/drawing/2014/chart" uri="{C3380CC4-5D6E-409C-BE32-E72D297353CC}">
                <c16:uniqueId val="{00000003-3267-4020-A472-7E676C3EADD4}"/>
              </c:ext>
            </c:extLst>
          </c:dPt>
          <c:dPt>
            <c:idx val="2"/>
            <c:invertIfNegative val="0"/>
            <c:bubble3D val="0"/>
            <c:spPr>
              <a:solidFill>
                <a:srgbClr val="C00000"/>
              </a:solidFill>
              <a:ln>
                <a:noFill/>
              </a:ln>
              <a:effectLst/>
            </c:spPr>
            <c:extLst>
              <c:ext xmlns:c16="http://schemas.microsoft.com/office/drawing/2014/chart" uri="{C3380CC4-5D6E-409C-BE32-E72D297353CC}">
                <c16:uniqueId val="{00000005-3267-4020-A472-7E676C3EADD4}"/>
              </c:ext>
            </c:extLst>
          </c:dPt>
          <c:dPt>
            <c:idx val="3"/>
            <c:invertIfNegative val="0"/>
            <c:bubble3D val="0"/>
            <c:spPr>
              <a:solidFill>
                <a:srgbClr val="C00000"/>
              </a:solidFill>
              <a:ln>
                <a:noFill/>
              </a:ln>
              <a:effectLst/>
            </c:spPr>
            <c:extLst>
              <c:ext xmlns:c16="http://schemas.microsoft.com/office/drawing/2014/chart" uri="{C3380CC4-5D6E-409C-BE32-E72D297353CC}">
                <c16:uniqueId val="{00000007-3267-4020-A472-7E676C3EADD4}"/>
              </c:ext>
            </c:extLst>
          </c:dPt>
          <c:dPt>
            <c:idx val="4"/>
            <c:invertIfNegative val="0"/>
            <c:bubble3D val="0"/>
            <c:spPr>
              <a:solidFill>
                <a:srgbClr val="C00000"/>
              </a:solidFill>
              <a:ln>
                <a:noFill/>
              </a:ln>
              <a:effectLst/>
            </c:spPr>
            <c:extLst>
              <c:ext xmlns:c16="http://schemas.microsoft.com/office/drawing/2014/chart" uri="{C3380CC4-5D6E-409C-BE32-E72D297353CC}">
                <c16:uniqueId val="{00000009-3267-4020-A472-7E676C3EADD4}"/>
              </c:ext>
            </c:extLst>
          </c:dPt>
          <c:dPt>
            <c:idx val="31"/>
            <c:invertIfNegative val="0"/>
            <c:bubble3D val="0"/>
            <c:spPr>
              <a:solidFill>
                <a:srgbClr val="0070C0"/>
              </a:solidFill>
              <a:ln>
                <a:noFill/>
              </a:ln>
              <a:effectLst/>
            </c:spPr>
            <c:extLst>
              <c:ext xmlns:c16="http://schemas.microsoft.com/office/drawing/2014/chart" uri="{C3380CC4-5D6E-409C-BE32-E72D297353CC}">
                <c16:uniqueId val="{0000000B-3267-4020-A472-7E676C3EADD4}"/>
              </c:ext>
            </c:extLst>
          </c:dPt>
          <c:dPt>
            <c:idx val="32"/>
            <c:invertIfNegative val="0"/>
            <c:bubble3D val="0"/>
            <c:spPr>
              <a:solidFill>
                <a:srgbClr val="0070C0"/>
              </a:solidFill>
              <a:ln>
                <a:noFill/>
              </a:ln>
              <a:effectLst/>
            </c:spPr>
            <c:extLst>
              <c:ext xmlns:c16="http://schemas.microsoft.com/office/drawing/2014/chart" uri="{C3380CC4-5D6E-409C-BE32-E72D297353CC}">
                <c16:uniqueId val="{0000000D-3267-4020-A472-7E676C3EADD4}"/>
              </c:ext>
            </c:extLst>
          </c:dPt>
          <c:dPt>
            <c:idx val="33"/>
            <c:invertIfNegative val="0"/>
            <c:bubble3D val="0"/>
            <c:spPr>
              <a:solidFill>
                <a:srgbClr val="0070C0"/>
              </a:solidFill>
              <a:ln>
                <a:noFill/>
              </a:ln>
              <a:effectLst/>
            </c:spPr>
            <c:extLst>
              <c:ext xmlns:c16="http://schemas.microsoft.com/office/drawing/2014/chart" uri="{C3380CC4-5D6E-409C-BE32-E72D297353CC}">
                <c16:uniqueId val="{0000000F-3267-4020-A472-7E676C3EADD4}"/>
              </c:ext>
            </c:extLst>
          </c:dPt>
          <c:dPt>
            <c:idx val="34"/>
            <c:invertIfNegative val="0"/>
            <c:bubble3D val="0"/>
            <c:spPr>
              <a:solidFill>
                <a:srgbClr val="0070C0"/>
              </a:solidFill>
              <a:ln>
                <a:noFill/>
              </a:ln>
              <a:effectLst/>
            </c:spPr>
            <c:extLst>
              <c:ext xmlns:c16="http://schemas.microsoft.com/office/drawing/2014/chart" uri="{C3380CC4-5D6E-409C-BE32-E72D297353CC}">
                <c16:uniqueId val="{00000011-3267-4020-A472-7E676C3EADD4}"/>
              </c:ext>
            </c:extLst>
          </c:dPt>
          <c:dPt>
            <c:idx val="35"/>
            <c:invertIfNegative val="0"/>
            <c:bubble3D val="0"/>
            <c:spPr>
              <a:solidFill>
                <a:srgbClr val="0070C0"/>
              </a:solidFill>
              <a:ln>
                <a:noFill/>
              </a:ln>
              <a:effectLst/>
            </c:spPr>
            <c:extLst>
              <c:ext xmlns:c16="http://schemas.microsoft.com/office/drawing/2014/chart" uri="{C3380CC4-5D6E-409C-BE32-E72D297353CC}">
                <c16:uniqueId val="{00000013-3267-4020-A472-7E676C3EADD4}"/>
              </c:ext>
            </c:extLst>
          </c:dPt>
          <c:dPt>
            <c:idx val="36"/>
            <c:invertIfNegative val="0"/>
            <c:bubble3D val="0"/>
            <c:spPr>
              <a:solidFill>
                <a:sysClr val="window" lastClr="FFFFFF">
                  <a:lumMod val="50000"/>
                </a:sysClr>
              </a:solidFill>
              <a:ln>
                <a:solidFill>
                  <a:sysClr val="window" lastClr="FFFFFF">
                    <a:lumMod val="50000"/>
                  </a:sysClr>
                </a:solidFill>
              </a:ln>
              <a:effectLst/>
            </c:spPr>
            <c:extLst>
              <c:ext xmlns:c16="http://schemas.microsoft.com/office/drawing/2014/chart" uri="{C3380CC4-5D6E-409C-BE32-E72D297353CC}">
                <c16:uniqueId val="{00000015-3267-4020-A472-7E676C3EADD4}"/>
              </c:ext>
            </c:extLst>
          </c:dPt>
          <c:dPt>
            <c:idx val="37"/>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17-3267-4020-A472-7E676C3EADD4}"/>
              </c:ext>
            </c:extLst>
          </c:dPt>
          <c:dPt>
            <c:idx val="38"/>
            <c:invertIfNegative val="0"/>
            <c:bubble3D val="0"/>
            <c:spPr>
              <a:solidFill>
                <a:sysClr val="window" lastClr="FFFFFF">
                  <a:lumMod val="50000"/>
                </a:sysClr>
              </a:solidFill>
              <a:ln>
                <a:solidFill>
                  <a:sysClr val="window" lastClr="FFFFFF">
                    <a:lumMod val="50000"/>
                  </a:sysClr>
                </a:solidFill>
              </a:ln>
              <a:effectLst/>
            </c:spPr>
            <c:extLst>
              <c:ext xmlns:c16="http://schemas.microsoft.com/office/drawing/2014/chart" uri="{C3380CC4-5D6E-409C-BE32-E72D297353CC}">
                <c16:uniqueId val="{00000019-3267-4020-A472-7E676C3EADD4}"/>
              </c:ext>
            </c:extLst>
          </c:dPt>
          <c:dPt>
            <c:idx val="39"/>
            <c:invertIfNegative val="0"/>
            <c:bubble3D val="0"/>
            <c:spPr>
              <a:solidFill>
                <a:sysClr val="window" lastClr="FFFFFF">
                  <a:lumMod val="50000"/>
                </a:sysClr>
              </a:solidFill>
              <a:ln>
                <a:solidFill>
                  <a:sysClr val="window" lastClr="FFFFFF">
                    <a:lumMod val="50000"/>
                  </a:sysClr>
                </a:solidFill>
              </a:ln>
              <a:effectLst/>
            </c:spPr>
            <c:extLst>
              <c:ext xmlns:c16="http://schemas.microsoft.com/office/drawing/2014/chart" uri="{C3380CC4-5D6E-409C-BE32-E72D297353CC}">
                <c16:uniqueId val="{0000001B-3267-4020-A472-7E676C3EADD4}"/>
              </c:ext>
            </c:extLst>
          </c:dPt>
          <c:dPt>
            <c:idx val="40"/>
            <c:invertIfNegative val="0"/>
            <c:bubble3D val="0"/>
            <c:spPr>
              <a:solidFill>
                <a:sysClr val="window" lastClr="FFFFFF">
                  <a:lumMod val="50000"/>
                </a:sysClr>
              </a:solidFill>
              <a:ln>
                <a:solidFill>
                  <a:sysClr val="window" lastClr="FFFFFF">
                    <a:lumMod val="50000"/>
                  </a:sysClr>
                </a:solidFill>
              </a:ln>
              <a:effectLst/>
            </c:spPr>
            <c:extLst>
              <c:ext xmlns:c16="http://schemas.microsoft.com/office/drawing/2014/chart" uri="{C3380CC4-5D6E-409C-BE32-E72D297353CC}">
                <c16:uniqueId val="{0000001D-3267-4020-A472-7E676C3EADD4}"/>
              </c:ext>
            </c:extLst>
          </c:dPt>
          <c:dPt>
            <c:idx val="41"/>
            <c:invertIfNegative val="0"/>
            <c:bubble3D val="0"/>
            <c:spPr>
              <a:solidFill>
                <a:sysClr val="window" lastClr="FFFFFF">
                  <a:lumMod val="50000"/>
                </a:sysClr>
              </a:solidFill>
              <a:ln>
                <a:solidFill>
                  <a:sysClr val="window" lastClr="FFFFFF">
                    <a:lumMod val="50000"/>
                  </a:sysClr>
                </a:solidFill>
              </a:ln>
              <a:effectLst/>
            </c:spPr>
            <c:extLst>
              <c:ext xmlns:c16="http://schemas.microsoft.com/office/drawing/2014/chart" uri="{C3380CC4-5D6E-409C-BE32-E72D297353CC}">
                <c16:uniqueId val="{0000001F-3267-4020-A472-7E676C3EADD4}"/>
              </c:ext>
            </c:extLst>
          </c:dPt>
          <c:dPt>
            <c:idx val="42"/>
            <c:invertIfNegative val="0"/>
            <c:bubble3D val="0"/>
            <c:spPr>
              <a:solidFill>
                <a:sysClr val="window" lastClr="FFFFFF">
                  <a:lumMod val="50000"/>
                </a:sysClr>
              </a:solidFill>
              <a:ln>
                <a:solidFill>
                  <a:sysClr val="window" lastClr="FFFFFF">
                    <a:lumMod val="50000"/>
                  </a:sysClr>
                </a:solidFill>
              </a:ln>
              <a:effectLst/>
            </c:spPr>
            <c:extLst>
              <c:ext xmlns:c16="http://schemas.microsoft.com/office/drawing/2014/chart" uri="{C3380CC4-5D6E-409C-BE32-E72D297353CC}">
                <c16:uniqueId val="{00000021-3267-4020-A472-7E676C3EADD4}"/>
              </c:ext>
            </c:extLst>
          </c:dPt>
          <c:dPt>
            <c:idx val="43"/>
            <c:invertIfNegative val="0"/>
            <c:bubble3D val="0"/>
            <c:spPr>
              <a:solidFill>
                <a:srgbClr val="00B050"/>
              </a:solidFill>
              <a:ln>
                <a:noFill/>
              </a:ln>
              <a:effectLst/>
            </c:spPr>
            <c:extLst>
              <c:ext xmlns:c16="http://schemas.microsoft.com/office/drawing/2014/chart" uri="{C3380CC4-5D6E-409C-BE32-E72D297353CC}">
                <c16:uniqueId val="{00000023-3267-4020-A472-7E676C3EADD4}"/>
              </c:ext>
            </c:extLst>
          </c:dPt>
          <c:dPt>
            <c:idx val="44"/>
            <c:invertIfNegative val="0"/>
            <c:bubble3D val="0"/>
            <c:spPr>
              <a:solidFill>
                <a:srgbClr val="00B050"/>
              </a:solidFill>
              <a:ln>
                <a:noFill/>
              </a:ln>
              <a:effectLst/>
            </c:spPr>
            <c:extLst>
              <c:ext xmlns:c16="http://schemas.microsoft.com/office/drawing/2014/chart" uri="{C3380CC4-5D6E-409C-BE32-E72D297353CC}">
                <c16:uniqueId val="{00000025-3267-4020-A472-7E676C3EADD4}"/>
              </c:ext>
            </c:extLst>
          </c:dPt>
          <c:dPt>
            <c:idx val="45"/>
            <c:invertIfNegative val="0"/>
            <c:bubble3D val="0"/>
            <c:spPr>
              <a:solidFill>
                <a:srgbClr val="00B050"/>
              </a:solidFill>
              <a:ln>
                <a:noFill/>
              </a:ln>
              <a:effectLst/>
            </c:spPr>
            <c:extLst>
              <c:ext xmlns:c16="http://schemas.microsoft.com/office/drawing/2014/chart" uri="{C3380CC4-5D6E-409C-BE32-E72D297353CC}">
                <c16:uniqueId val="{00000027-3267-4020-A472-7E676C3EADD4}"/>
              </c:ext>
            </c:extLst>
          </c:dPt>
          <c:cat>
            <c:strRef>
              <c:f>'Figure 4.2'!$B$3:$B$48</c:f>
              <c:strCache>
                <c:ptCount val="46"/>
                <c:pt idx="0">
                  <c:v>Coal, Australia</c:v>
                </c:pt>
                <c:pt idx="1">
                  <c:v>Crude oil, avg</c:v>
                </c:pt>
                <c:pt idx="2">
                  <c:v>Natural gas, Europe</c:v>
                </c:pt>
                <c:pt idx="3">
                  <c:v>Natural gas, US</c:v>
                </c:pt>
                <c:pt idx="4">
                  <c:v>Natural gas LNG, Japan</c:v>
                </c:pt>
                <c:pt idx="5">
                  <c:v>Cocoa</c:v>
                </c:pt>
                <c:pt idx="6">
                  <c:v>Coffee, Arabica</c:v>
                </c:pt>
                <c:pt idx="7">
                  <c:v>Coffee, Robusta</c:v>
                </c:pt>
                <c:pt idx="8">
                  <c:v>Tea, auctions (3), average</c:v>
                </c:pt>
                <c:pt idx="9">
                  <c:v>Coconut oil</c:v>
                </c:pt>
                <c:pt idx="10">
                  <c:v>Groundnut oil</c:v>
                </c:pt>
                <c:pt idx="11">
                  <c:v>Palm oil</c:v>
                </c:pt>
                <c:pt idx="12">
                  <c:v>Soybean meal</c:v>
                </c:pt>
                <c:pt idx="13">
                  <c:v>Soybean oil</c:v>
                </c:pt>
                <c:pt idx="14">
                  <c:v>Soybeans</c:v>
                </c:pt>
                <c:pt idx="15">
                  <c:v>Barley</c:v>
                </c:pt>
                <c:pt idx="16">
                  <c:v>Maize</c:v>
                </c:pt>
                <c:pt idx="17">
                  <c:v>Rice, Thailand, 5%</c:v>
                </c:pt>
                <c:pt idx="18">
                  <c:v>Wheat, US, HRW</c:v>
                </c:pt>
                <c:pt idx="19">
                  <c:v>Bananas, US</c:v>
                </c:pt>
                <c:pt idx="20">
                  <c:v>Meat, beef</c:v>
                </c:pt>
                <c:pt idx="21">
                  <c:v>Meat, chicken</c:v>
                </c:pt>
                <c:pt idx="22">
                  <c:v>Oranges</c:v>
                </c:pt>
                <c:pt idx="23">
                  <c:v>Shrimp, Mexico</c:v>
                </c:pt>
                <c:pt idx="24">
                  <c:v>Sugar, World</c:v>
                </c:pt>
                <c:pt idx="25">
                  <c:v>Logs, Cameroon</c:v>
                </c:pt>
                <c:pt idx="26">
                  <c:v>Logs, Malaysia</c:v>
                </c:pt>
                <c:pt idx="27">
                  <c:v>Sawnwood, Malaysia</c:v>
                </c:pt>
                <c:pt idx="28">
                  <c:v>Cotton A Index</c:v>
                </c:pt>
                <c:pt idx="29">
                  <c:v>Rubber, Malaysian</c:v>
                </c:pt>
                <c:pt idx="30">
                  <c:v>Tobacco</c:v>
                </c:pt>
                <c:pt idx="31">
                  <c:v>DAP</c:v>
                </c:pt>
                <c:pt idx="32">
                  <c:v>Phosphate rock</c:v>
                </c:pt>
                <c:pt idx="33">
                  <c:v>Potassium chloride</c:v>
                </c:pt>
                <c:pt idx="34">
                  <c:v>TSP</c:v>
                </c:pt>
                <c:pt idx="35">
                  <c:v>Urea, E. Europe, bulk</c:v>
                </c:pt>
                <c:pt idx="36">
                  <c:v>Aluminum </c:v>
                </c:pt>
                <c:pt idx="37">
                  <c:v>Copper</c:v>
                </c:pt>
                <c:pt idx="38">
                  <c:v>Iron ore</c:v>
                </c:pt>
                <c:pt idx="39">
                  <c:v>Lead</c:v>
                </c:pt>
                <c:pt idx="40">
                  <c:v>Nickel</c:v>
                </c:pt>
                <c:pt idx="41">
                  <c:v>Tin</c:v>
                </c:pt>
                <c:pt idx="42">
                  <c:v>Zinc</c:v>
                </c:pt>
                <c:pt idx="43">
                  <c:v>Gold</c:v>
                </c:pt>
                <c:pt idx="44">
                  <c:v>Silver</c:v>
                </c:pt>
                <c:pt idx="45">
                  <c:v>Platinum</c:v>
                </c:pt>
              </c:strCache>
            </c:strRef>
          </c:cat>
          <c:val>
            <c:numRef>
              <c:f>'Figure 4.2'!$C$3:$C$48</c:f>
              <c:numCache>
                <c:formatCode>0</c:formatCode>
                <c:ptCount val="46"/>
                <c:pt idx="0">
                  <c:v>-13.115350459540132</c:v>
                </c:pt>
                <c:pt idx="1">
                  <c:v>-27.264132593286217</c:v>
                </c:pt>
                <c:pt idx="2">
                  <c:v>-26.195000966770408</c:v>
                </c:pt>
                <c:pt idx="3">
                  <c:v>-26.849122989236896</c:v>
                </c:pt>
                <c:pt idx="4">
                  <c:v>-16.555338717648894</c:v>
                </c:pt>
                <c:pt idx="5">
                  <c:v>0.58234426048573429</c:v>
                </c:pt>
                <c:pt idx="6">
                  <c:v>16.383409656138149</c:v>
                </c:pt>
                <c:pt idx="7">
                  <c:v>-9.2836255052624495</c:v>
                </c:pt>
                <c:pt idx="8">
                  <c:v>3.7577837434285444</c:v>
                </c:pt>
                <c:pt idx="9">
                  <c:v>37.26630445056108</c:v>
                </c:pt>
                <c:pt idx="10">
                  <c:v>28.740940355142406</c:v>
                </c:pt>
                <c:pt idx="11">
                  <c:v>28.882503006982429</c:v>
                </c:pt>
                <c:pt idx="12">
                  <c:v>17.69152146277807</c:v>
                </c:pt>
                <c:pt idx="13">
                  <c:v>13.721419620202358</c:v>
                </c:pt>
                <c:pt idx="14">
                  <c:v>13.842236384830853</c:v>
                </c:pt>
                <c:pt idx="15">
                  <c:v>-28.346875708790698</c:v>
                </c:pt>
                <c:pt idx="16">
                  <c:v>-4.6047216263639275</c:v>
                </c:pt>
                <c:pt idx="17">
                  <c:v>18.372321359641862</c:v>
                </c:pt>
                <c:pt idx="18">
                  <c:v>4.2978445064015602</c:v>
                </c:pt>
                <c:pt idx="19">
                  <c:v>7.0330458093875059</c:v>
                </c:pt>
                <c:pt idx="20">
                  <c:v>3.1550854364389425</c:v>
                </c:pt>
                <c:pt idx="21">
                  <c:v>-19.709755725176979</c:v>
                </c:pt>
                <c:pt idx="22">
                  <c:v>1.5747227030720401</c:v>
                </c:pt>
                <c:pt idx="23">
                  <c:v>1.0753868151374912</c:v>
                </c:pt>
                <c:pt idx="24">
                  <c:v>-1.6976914830139744</c:v>
                </c:pt>
                <c:pt idx="25">
                  <c:v>1.1117270153607528</c:v>
                </c:pt>
                <c:pt idx="26">
                  <c:v>6.4299938105505383E-2</c:v>
                </c:pt>
                <c:pt idx="27">
                  <c:v>-7.8972346183237008E-2</c:v>
                </c:pt>
                <c:pt idx="28">
                  <c:v>-8.9973273909856211</c:v>
                </c:pt>
                <c:pt idx="29">
                  <c:v>1.2712074264070949</c:v>
                </c:pt>
                <c:pt idx="30">
                  <c:v>-7.7578534957780771</c:v>
                </c:pt>
                <c:pt idx="31">
                  <c:v>-3.9228726667268399</c:v>
                </c:pt>
                <c:pt idx="32">
                  <c:v>-17.89427449544856</c:v>
                </c:pt>
                <c:pt idx="33">
                  <c:v>-16.644476776286499</c:v>
                </c:pt>
                <c:pt idx="34">
                  <c:v>-13.135858011463885</c:v>
                </c:pt>
                <c:pt idx="35">
                  <c:v>-9.469980515911347</c:v>
                </c:pt>
                <c:pt idx="36">
                  <c:v>-3.1214097240344296</c:v>
                </c:pt>
                <c:pt idx="37">
                  <c:v>0.39551181100172528</c:v>
                </c:pt>
                <c:pt idx="38">
                  <c:v>29.428426819630449</c:v>
                </c:pt>
                <c:pt idx="39">
                  <c:v>-6.2669019107952195</c:v>
                </c:pt>
                <c:pt idx="40">
                  <c:v>-7.1348991925942347</c:v>
                </c:pt>
                <c:pt idx="41">
                  <c:v>-9.2459479557088784</c:v>
                </c:pt>
                <c:pt idx="42">
                  <c:v>-7.1969147444265857</c:v>
                </c:pt>
                <c:pt idx="43">
                  <c:v>21.562263988347375</c:v>
                </c:pt>
                <c:pt idx="44">
                  <c:v>21.807092096541147</c:v>
                </c:pt>
                <c:pt idx="45">
                  <c:v>-0.76467008170437722</c:v>
                </c:pt>
              </c:numCache>
            </c:numRef>
          </c:val>
          <c:extLst>
            <c:ext xmlns:c16="http://schemas.microsoft.com/office/drawing/2014/chart" uri="{C3380CC4-5D6E-409C-BE32-E72D297353CC}">
              <c16:uniqueId val="{00000028-3267-4020-A472-7E676C3EADD4}"/>
            </c:ext>
          </c:extLst>
        </c:ser>
        <c:dLbls>
          <c:showLegendKey val="0"/>
          <c:showVal val="0"/>
          <c:showCatName val="0"/>
          <c:showSerName val="0"/>
          <c:showPercent val="0"/>
          <c:showBubbleSize val="0"/>
        </c:dLbls>
        <c:gapWidth val="219"/>
        <c:overlap val="-27"/>
        <c:axId val="1633509968"/>
        <c:axId val="1633514128"/>
      </c:barChart>
      <c:catAx>
        <c:axId val="16335099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633514128"/>
        <c:crosses val="autoZero"/>
        <c:auto val="1"/>
        <c:lblAlgn val="ctr"/>
        <c:lblOffset val="100"/>
        <c:noMultiLvlLbl val="0"/>
      </c:catAx>
      <c:valAx>
        <c:axId val="1633514128"/>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633509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solidFill>
        <a:schemeClr val="bg1">
          <a:lumMod val="75000"/>
        </a:schemeClr>
      </a:solidFill>
      <a:round/>
    </a:ln>
    <a:effectLst/>
  </c:spPr>
  <c:txPr>
    <a:bodyPr/>
    <a:lstStyle/>
    <a:p>
      <a:pPr>
        <a:defRPr sz="1200">
          <a:solidFill>
            <a:sysClr val="windowText" lastClr="000000"/>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1"/>
            <c:invertIfNegative val="0"/>
            <c:bubble3D val="0"/>
            <c:spPr>
              <a:solidFill>
                <a:sysClr val="window" lastClr="FFFFFF">
                  <a:lumMod val="50000"/>
                </a:sysClr>
              </a:solidFill>
              <a:ln>
                <a:solidFill>
                  <a:sysClr val="window" lastClr="FFFFFF">
                    <a:lumMod val="50000"/>
                  </a:sysClr>
                </a:solidFill>
              </a:ln>
              <a:effectLst/>
            </c:spPr>
            <c:extLst>
              <c:ext xmlns:c16="http://schemas.microsoft.com/office/drawing/2014/chart" uri="{C3380CC4-5D6E-409C-BE32-E72D297353CC}">
                <c16:uniqueId val="{00000002-ED38-4AF0-BCEF-9419C9E0FD31}"/>
              </c:ext>
            </c:extLst>
          </c:dPt>
          <c:dPt>
            <c:idx val="6"/>
            <c:invertIfNegative val="0"/>
            <c:bubble3D val="0"/>
            <c:spPr>
              <a:solidFill>
                <a:sysClr val="window" lastClr="FFFFFF">
                  <a:lumMod val="50000"/>
                </a:sysClr>
              </a:solidFill>
              <a:ln>
                <a:solidFill>
                  <a:sysClr val="window" lastClr="FFFFFF">
                    <a:lumMod val="50000"/>
                  </a:sysClr>
                </a:solidFill>
              </a:ln>
              <a:effectLst/>
            </c:spPr>
            <c:extLst>
              <c:ext xmlns:c16="http://schemas.microsoft.com/office/drawing/2014/chart" uri="{C3380CC4-5D6E-409C-BE32-E72D297353CC}">
                <c16:uniqueId val="{00000001-ED38-4AF0-BCEF-9419C9E0FD31}"/>
              </c:ext>
            </c:extLst>
          </c:dPt>
          <c:dPt>
            <c:idx val="9"/>
            <c:invertIfNegative val="0"/>
            <c:bubble3D val="0"/>
            <c:spPr>
              <a:solidFill>
                <a:sysClr val="window" lastClr="FFFFFF">
                  <a:lumMod val="50000"/>
                </a:sysClr>
              </a:solidFill>
              <a:ln>
                <a:solidFill>
                  <a:sysClr val="window" lastClr="FFFFFF">
                    <a:lumMod val="50000"/>
                  </a:sysClr>
                </a:solidFill>
              </a:ln>
              <a:effectLst/>
            </c:spPr>
            <c:extLst>
              <c:ext xmlns:c16="http://schemas.microsoft.com/office/drawing/2014/chart" uri="{C3380CC4-5D6E-409C-BE32-E72D297353CC}">
                <c16:uniqueId val="{00000000-ED38-4AF0-BCEF-9419C9E0FD31}"/>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Candara" panose="020E0502030303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4.5'!$A$3:$A$13</c:f>
              <c:strCache>
                <c:ptCount val="11"/>
                <c:pt idx="0">
                  <c:v>Transport equipment</c:v>
                </c:pt>
                <c:pt idx="1">
                  <c:v>Fishing</c:v>
                </c:pt>
                <c:pt idx="2">
                  <c:v>Mining and quarrying</c:v>
                </c:pt>
                <c:pt idx="3">
                  <c:v>Electrical and machinery</c:v>
                </c:pt>
                <c:pt idx="4">
                  <c:v>Metal products</c:v>
                </c:pt>
                <c:pt idx="5">
                  <c:v>Petroleum, chemical an non-metallic mineral products</c:v>
                </c:pt>
                <c:pt idx="6">
                  <c:v>Agriculture</c:v>
                </c:pt>
                <c:pt idx="7">
                  <c:v>Wood and paper</c:v>
                </c:pt>
                <c:pt idx="8">
                  <c:v>Other manufacturing</c:v>
                </c:pt>
                <c:pt idx="9">
                  <c:v>Food and beverages</c:v>
                </c:pt>
                <c:pt idx="10">
                  <c:v>Textiles and wearing apparel</c:v>
                </c:pt>
              </c:strCache>
            </c:strRef>
          </c:cat>
          <c:val>
            <c:numRef>
              <c:f>'Figure 4.5'!$B$3:$B$13</c:f>
              <c:numCache>
                <c:formatCode>#,##0.0</c:formatCode>
                <c:ptCount val="11"/>
                <c:pt idx="0">
                  <c:v>-11.8</c:v>
                </c:pt>
                <c:pt idx="1">
                  <c:v>-9.5</c:v>
                </c:pt>
                <c:pt idx="2">
                  <c:v>-9</c:v>
                </c:pt>
                <c:pt idx="3">
                  <c:v>-8.8000000000000007</c:v>
                </c:pt>
                <c:pt idx="4">
                  <c:v>-8.3000000000000007</c:v>
                </c:pt>
                <c:pt idx="5">
                  <c:v>-7.4</c:v>
                </c:pt>
                <c:pt idx="6">
                  <c:v>-7.3</c:v>
                </c:pt>
                <c:pt idx="7">
                  <c:v>-6.3</c:v>
                </c:pt>
                <c:pt idx="8">
                  <c:v>-6</c:v>
                </c:pt>
                <c:pt idx="9">
                  <c:v>-5.8</c:v>
                </c:pt>
                <c:pt idx="10">
                  <c:v>-4.0999999999999996</c:v>
                </c:pt>
              </c:numCache>
            </c:numRef>
          </c:val>
          <c:extLst>
            <c:ext xmlns:c15="http://schemas.microsoft.com/office/drawing/2012/chart" uri="{02D57815-91ED-43cb-92C2-25804820EDAC}">
              <c15:filteredSeriesTitle>
                <c15:tx>
                  <c:strRef>
                    <c:extLst>
                      <c:ext uri="{02D57815-91ED-43cb-92C2-25804820EDAC}">
                        <c15:formulaRef>
                          <c15:sqref>Sheet1!$B$1:$B$0</c15:sqref>
                        </c15:formulaRef>
                      </c:ext>
                    </c:extLst>
                  </c:strRef>
                </c15:tx>
              </c15:filteredSeriesTitle>
            </c:ext>
            <c:ext xmlns:c16="http://schemas.microsoft.com/office/drawing/2014/chart" uri="{C3380CC4-5D6E-409C-BE32-E72D297353CC}">
              <c16:uniqueId val="{00000000-2B42-4E79-89E4-A877A493CBEB}"/>
            </c:ext>
          </c:extLst>
        </c:ser>
        <c:dLbls>
          <c:dLblPos val="outEnd"/>
          <c:showLegendKey val="0"/>
          <c:showVal val="1"/>
          <c:showCatName val="0"/>
          <c:showSerName val="0"/>
          <c:showPercent val="0"/>
          <c:showBubbleSize val="0"/>
        </c:dLbls>
        <c:gapWidth val="182"/>
        <c:axId val="1735660319"/>
        <c:axId val="1735656991"/>
      </c:barChart>
      <c:catAx>
        <c:axId val="1735660319"/>
        <c:scaling>
          <c:orientation val="maxMin"/>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Candara" panose="020E0502030303020204" pitchFamily="34" charset="0"/>
                <a:ea typeface="+mn-ea"/>
                <a:cs typeface="+mn-cs"/>
              </a:defRPr>
            </a:pPr>
            <a:endParaRPr lang="en-US"/>
          </a:p>
        </c:txPr>
        <c:crossAx val="1735656991"/>
        <c:crosses val="autoZero"/>
        <c:auto val="1"/>
        <c:lblAlgn val="ctr"/>
        <c:lblOffset val="100"/>
        <c:noMultiLvlLbl val="0"/>
      </c:catAx>
      <c:valAx>
        <c:axId val="1735656991"/>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7356603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solidFill>
        <a:srgbClr val="FFFFFF">
          <a:lumMod val="85000"/>
        </a:srgbClr>
      </a:solidFill>
      <a:round/>
    </a:ln>
    <a:effectLst/>
  </c:spPr>
  <c:txPr>
    <a:bodyPr/>
    <a:lstStyle/>
    <a:p>
      <a:pPr>
        <a:defRPr sz="1800">
          <a:solidFill>
            <a:schemeClr val="tx1"/>
          </a:solidFill>
          <a:latin typeface="Candara" panose="020E0502030303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noFill/>
            <a:ln w="9525" cap="flat" cmpd="sng" algn="ctr">
              <a:solidFill>
                <a:schemeClr val="accent1"/>
              </a:solidFill>
              <a:miter lim="800000"/>
            </a:ln>
            <a:effectLst>
              <a:glow rad="63500">
                <a:schemeClr val="accent1">
                  <a:satMod val="175000"/>
                  <a:alpha val="25000"/>
                </a:schemeClr>
              </a:glow>
            </a:effectLst>
          </c:spPr>
          <c:invertIfNegative val="0"/>
          <c:cat>
            <c:strRef>
              <c:f>'Figure 4A.1'!$C$3:$C$46</c:f>
              <c:strCache>
                <c:ptCount val="44"/>
                <c:pt idx="0">
                  <c:v>Lesotho</c:v>
                </c:pt>
                <c:pt idx="1">
                  <c:v>Tunisia</c:v>
                </c:pt>
                <c:pt idx="2">
                  <c:v>Morocco</c:v>
                </c:pt>
                <c:pt idx="3">
                  <c:v>Madagascar</c:v>
                </c:pt>
                <c:pt idx="4">
                  <c:v>Eswatini</c:v>
                </c:pt>
                <c:pt idx="5">
                  <c:v>Liberia</c:v>
                </c:pt>
                <c:pt idx="6">
                  <c:v>Ethiopia</c:v>
                </c:pt>
                <c:pt idx="7">
                  <c:v>Kenya</c:v>
                </c:pt>
                <c:pt idx="8">
                  <c:v>Sierra Leone</c:v>
                </c:pt>
                <c:pt idx="9">
                  <c:v>Guinea Bissau</c:v>
                </c:pt>
                <c:pt idx="10">
                  <c:v>Egypt</c:v>
                </c:pt>
                <c:pt idx="11">
                  <c:v>Seychelles</c:v>
                </c:pt>
                <c:pt idx="12">
                  <c:v>Togo</c:v>
                </c:pt>
                <c:pt idx="13">
                  <c:v>Niger</c:v>
                </c:pt>
                <c:pt idx="14">
                  <c:v>South Africa</c:v>
                </c:pt>
                <c:pt idx="15">
                  <c:v>Sudan</c:v>
                </c:pt>
                <c:pt idx="16">
                  <c:v>Gambia</c:v>
                </c:pt>
                <c:pt idx="17">
                  <c:v>Tanzania</c:v>
                </c:pt>
                <c:pt idx="18">
                  <c:v>Senegal</c:v>
                </c:pt>
                <c:pt idx="19">
                  <c:v>DRC</c:v>
                </c:pt>
                <c:pt idx="20">
                  <c:v>Rwanda</c:v>
                </c:pt>
                <c:pt idx="21">
                  <c:v>Benin</c:v>
                </c:pt>
                <c:pt idx="22">
                  <c:v>Gabon</c:v>
                </c:pt>
                <c:pt idx="23">
                  <c:v>Cabo Verde</c:v>
                </c:pt>
                <c:pt idx="24">
                  <c:v>Cote d'Ivoire</c:v>
                </c:pt>
                <c:pt idx="25">
                  <c:v>Malawi</c:v>
                </c:pt>
                <c:pt idx="26">
                  <c:v>Guinea</c:v>
                </c:pt>
                <c:pt idx="27">
                  <c:v>Uganda</c:v>
                </c:pt>
                <c:pt idx="28">
                  <c:v>CAR</c:v>
                </c:pt>
                <c:pt idx="29">
                  <c:v>Namibia</c:v>
                </c:pt>
                <c:pt idx="30">
                  <c:v>Zambia</c:v>
                </c:pt>
                <c:pt idx="31">
                  <c:v>Ghana</c:v>
                </c:pt>
                <c:pt idx="32">
                  <c:v>Mauritania</c:v>
                </c:pt>
                <c:pt idx="33">
                  <c:v>Burkina Faso</c:v>
                </c:pt>
                <c:pt idx="34">
                  <c:v>Zimbabwe</c:v>
                </c:pt>
                <c:pt idx="35">
                  <c:v>Mozambique</c:v>
                </c:pt>
                <c:pt idx="36">
                  <c:v>Botswana</c:v>
                </c:pt>
                <c:pt idx="37">
                  <c:v>Congo</c:v>
                </c:pt>
                <c:pt idx="38">
                  <c:v>Chad</c:v>
                </c:pt>
                <c:pt idx="39">
                  <c:v>Nigeria</c:v>
                </c:pt>
                <c:pt idx="40">
                  <c:v>Mali</c:v>
                </c:pt>
                <c:pt idx="41">
                  <c:v>Angola</c:v>
                </c:pt>
                <c:pt idx="42">
                  <c:v>Cameroon</c:v>
                </c:pt>
                <c:pt idx="43">
                  <c:v>South Sudan</c:v>
                </c:pt>
              </c:strCache>
            </c:strRef>
          </c:cat>
          <c:val>
            <c:numRef>
              <c:f>'Figure 4A.1'!$D$3:$D$46</c:f>
              <c:numCache>
                <c:formatCode>0</c:formatCode>
                <c:ptCount val="44"/>
                <c:pt idx="0">
                  <c:v>7.9113000000000042</c:v>
                </c:pt>
                <c:pt idx="1">
                  <c:v>13.835685462836864</c:v>
                </c:pt>
                <c:pt idx="2">
                  <c:v>22.520934673494367</c:v>
                </c:pt>
                <c:pt idx="3">
                  <c:v>26.848821515086456</c:v>
                </c:pt>
                <c:pt idx="4">
                  <c:v>31.65629999999997</c:v>
                </c:pt>
                <c:pt idx="5">
                  <c:v>39.218972648202907</c:v>
                </c:pt>
                <c:pt idx="6">
                  <c:v>41.729168093261251</c:v>
                </c:pt>
                <c:pt idx="7">
                  <c:v>41.868852451618295</c:v>
                </c:pt>
                <c:pt idx="8">
                  <c:v>45.598807043570559</c:v>
                </c:pt>
                <c:pt idx="9">
                  <c:v>47.631490900879726</c:v>
                </c:pt>
                <c:pt idx="10">
                  <c:v>53.293294950044356</c:v>
                </c:pt>
                <c:pt idx="11">
                  <c:v>53.812816376901537</c:v>
                </c:pt>
                <c:pt idx="12">
                  <c:v>55.415728417880018</c:v>
                </c:pt>
                <c:pt idx="13">
                  <c:v>57.920428820158122</c:v>
                </c:pt>
                <c:pt idx="14">
                  <c:v>59.164000000000094</c:v>
                </c:pt>
                <c:pt idx="15">
                  <c:v>59.384207511391651</c:v>
                </c:pt>
                <c:pt idx="16">
                  <c:v>62.440639126172755</c:v>
                </c:pt>
                <c:pt idx="17">
                  <c:v>63.439822901553271</c:v>
                </c:pt>
                <c:pt idx="18">
                  <c:v>63.486440690991913</c:v>
                </c:pt>
                <c:pt idx="19">
                  <c:v>69.087117892267088</c:v>
                </c:pt>
                <c:pt idx="20">
                  <c:v>69.208898054173915</c:v>
                </c:pt>
                <c:pt idx="21">
                  <c:v>77.966784026746609</c:v>
                </c:pt>
                <c:pt idx="22">
                  <c:v>78.040480950638994</c:v>
                </c:pt>
                <c:pt idx="23">
                  <c:v>79.587842994427774</c:v>
                </c:pt>
                <c:pt idx="24">
                  <c:v>80.59381355969272</c:v>
                </c:pt>
                <c:pt idx="25">
                  <c:v>80.60100000000007</c:v>
                </c:pt>
                <c:pt idx="26">
                  <c:v>82.039224956557746</c:v>
                </c:pt>
                <c:pt idx="27">
                  <c:v>82.568111517408397</c:v>
                </c:pt>
                <c:pt idx="28">
                  <c:v>85.888757580658421</c:v>
                </c:pt>
                <c:pt idx="29">
                  <c:v>86.714600000000274</c:v>
                </c:pt>
                <c:pt idx="30">
                  <c:v>87.124100000000212</c:v>
                </c:pt>
                <c:pt idx="31">
                  <c:v>89.846183291818846</c:v>
                </c:pt>
                <c:pt idx="32">
                  <c:v>91.847982410770783</c:v>
                </c:pt>
                <c:pt idx="33">
                  <c:v>92.424251806296525</c:v>
                </c:pt>
                <c:pt idx="34">
                  <c:v>93.179200000000037</c:v>
                </c:pt>
                <c:pt idx="35">
                  <c:v>93.551800000000043</c:v>
                </c:pt>
                <c:pt idx="36">
                  <c:v>93.815600000000259</c:v>
                </c:pt>
                <c:pt idx="37">
                  <c:v>95.130447145194921</c:v>
                </c:pt>
                <c:pt idx="38">
                  <c:v>95.196955694147618</c:v>
                </c:pt>
                <c:pt idx="39">
                  <c:v>95.640340557053392</c:v>
                </c:pt>
                <c:pt idx="40">
                  <c:v>95.8</c:v>
                </c:pt>
                <c:pt idx="41">
                  <c:v>95.985300000000166</c:v>
                </c:pt>
                <c:pt idx="42">
                  <c:v>96.334501253260896</c:v>
                </c:pt>
                <c:pt idx="43">
                  <c:v>98.102703146811109</c:v>
                </c:pt>
              </c:numCache>
            </c:numRef>
          </c:val>
          <c:extLst>
            <c:ext xmlns:c16="http://schemas.microsoft.com/office/drawing/2014/chart" uri="{C3380CC4-5D6E-409C-BE32-E72D297353CC}">
              <c16:uniqueId val="{00000000-EAB8-46A6-9AAD-ED66A8BB99FC}"/>
            </c:ext>
          </c:extLst>
        </c:ser>
        <c:dLbls>
          <c:showLegendKey val="0"/>
          <c:showVal val="0"/>
          <c:showCatName val="0"/>
          <c:showSerName val="0"/>
          <c:showPercent val="0"/>
          <c:showBubbleSize val="0"/>
        </c:dLbls>
        <c:gapWidth val="182"/>
        <c:overlap val="-50"/>
        <c:axId val="2074832223"/>
        <c:axId val="2074832639"/>
      </c:barChart>
      <c:catAx>
        <c:axId val="2074832223"/>
        <c:scaling>
          <c:orientation val="minMax"/>
        </c:scaling>
        <c:delete val="0"/>
        <c:axPos val="l"/>
        <c:majorGridlines>
          <c:spPr>
            <a:ln w="9525" cap="flat" cmpd="sng" algn="ctr">
              <a:gradFill>
                <a:gsLst>
                  <a:gs pos="0">
                    <a:schemeClr val="dk1">
                      <a:lumMod val="65000"/>
                      <a:lumOff val="35000"/>
                    </a:schemeClr>
                  </a:gs>
                  <a:gs pos="100000">
                    <a:schemeClr val="dk1">
                      <a:lumMod val="75000"/>
                      <a:lumOff val="25000"/>
                    </a:schemeClr>
                  </a:gs>
                </a:gsLst>
                <a:lin ang="108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lt1">
                    <a:lumMod val="75000"/>
                  </a:schemeClr>
                </a:solidFill>
                <a:latin typeface="+mn-lt"/>
                <a:ea typeface="+mn-ea"/>
                <a:cs typeface="+mn-cs"/>
              </a:defRPr>
            </a:pPr>
            <a:endParaRPr lang="en-US"/>
          </a:p>
        </c:txPr>
        <c:crossAx val="2074832639"/>
        <c:crosses val="autoZero"/>
        <c:auto val="1"/>
        <c:lblAlgn val="ctr"/>
        <c:lblOffset val="100"/>
        <c:noMultiLvlLbl val="0"/>
      </c:catAx>
      <c:valAx>
        <c:axId val="2074832639"/>
        <c:scaling>
          <c:orientation val="minMax"/>
          <c:max val="100"/>
        </c:scaling>
        <c:delete val="0"/>
        <c:axPos val="b"/>
        <c:majorGridlines>
          <c:spPr>
            <a:ln w="9525" cap="flat" cmpd="sng" algn="ctr">
              <a:gradFill>
                <a:gsLst>
                  <a:gs pos="0">
                    <a:schemeClr val="dk1">
                      <a:lumMod val="65000"/>
                      <a:lumOff val="35000"/>
                    </a:schemeClr>
                  </a:gs>
                  <a:gs pos="100000">
                    <a:schemeClr val="dk1">
                      <a:lumMod val="75000"/>
                      <a:lumOff val="25000"/>
                    </a:schemeClr>
                  </a:gs>
                </a:gsLst>
                <a:lin ang="108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lt1">
                    <a:lumMod val="75000"/>
                  </a:schemeClr>
                </a:solidFill>
                <a:latin typeface="+mn-lt"/>
                <a:ea typeface="+mn-ea"/>
                <a:cs typeface="+mn-cs"/>
              </a:defRPr>
            </a:pPr>
            <a:endParaRPr lang="en-US"/>
          </a:p>
        </c:txPr>
        <c:crossAx val="2074832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sz="5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noFill/>
            <a:ln w="9525" cap="flat" cmpd="sng" algn="ctr">
              <a:solidFill>
                <a:srgbClr val="00B050"/>
              </a:solidFill>
              <a:miter lim="800000"/>
            </a:ln>
            <a:effectLst>
              <a:glow rad="63500">
                <a:schemeClr val="accent1">
                  <a:satMod val="175000"/>
                  <a:alpha val="25000"/>
                </a:schemeClr>
              </a:glow>
            </a:effectLst>
          </c:spPr>
          <c:invertIfNegative val="0"/>
          <c:cat>
            <c:strRef>
              <c:f>'Figure 4A.2'!$D$3:$D$46</c:f>
              <c:strCache>
                <c:ptCount val="44"/>
                <c:pt idx="0">
                  <c:v>South Sudan</c:v>
                </c:pt>
                <c:pt idx="1">
                  <c:v>Liberia</c:v>
                </c:pt>
                <c:pt idx="2">
                  <c:v>Ethiopia</c:v>
                </c:pt>
                <c:pt idx="3">
                  <c:v>Chad</c:v>
                </c:pt>
                <c:pt idx="4">
                  <c:v>Uganda</c:v>
                </c:pt>
                <c:pt idx="5">
                  <c:v>DRC</c:v>
                </c:pt>
                <c:pt idx="6">
                  <c:v>Sudan</c:v>
                </c:pt>
                <c:pt idx="7">
                  <c:v>Gabon</c:v>
                </c:pt>
                <c:pt idx="8">
                  <c:v>Seychelles</c:v>
                </c:pt>
                <c:pt idx="9">
                  <c:v>Ghana</c:v>
                </c:pt>
                <c:pt idx="10">
                  <c:v>Cameroon</c:v>
                </c:pt>
                <c:pt idx="11">
                  <c:v>Niger</c:v>
                </c:pt>
                <c:pt idx="12">
                  <c:v>Sierra Leone</c:v>
                </c:pt>
                <c:pt idx="13">
                  <c:v>Congo</c:v>
                </c:pt>
                <c:pt idx="14">
                  <c:v>Morocco</c:v>
                </c:pt>
                <c:pt idx="15">
                  <c:v>Malawi</c:v>
                </c:pt>
                <c:pt idx="16">
                  <c:v>Tanzania</c:v>
                </c:pt>
                <c:pt idx="17">
                  <c:v>South Africa</c:v>
                </c:pt>
                <c:pt idx="18">
                  <c:v>CAR</c:v>
                </c:pt>
                <c:pt idx="19">
                  <c:v>Madagascar</c:v>
                </c:pt>
                <c:pt idx="20">
                  <c:v>Tunisia</c:v>
                </c:pt>
                <c:pt idx="21">
                  <c:v>Mali</c:v>
                </c:pt>
                <c:pt idx="22">
                  <c:v>CaboVerde</c:v>
                </c:pt>
                <c:pt idx="23">
                  <c:v>Eswatini</c:v>
                </c:pt>
                <c:pt idx="24">
                  <c:v>Kenya</c:v>
                </c:pt>
                <c:pt idx="25">
                  <c:v>Burkina Faso</c:v>
                </c:pt>
                <c:pt idx="26">
                  <c:v>Zambia</c:v>
                </c:pt>
                <c:pt idx="27">
                  <c:v>Angola</c:v>
                </c:pt>
                <c:pt idx="28">
                  <c:v>Guinea</c:v>
                </c:pt>
                <c:pt idx="29">
                  <c:v>Mauritania</c:v>
                </c:pt>
                <c:pt idx="30">
                  <c:v>Nigeria</c:v>
                </c:pt>
                <c:pt idx="31">
                  <c:v>Egypt</c:v>
                </c:pt>
                <c:pt idx="32">
                  <c:v>Guinea Bissau</c:v>
                </c:pt>
                <c:pt idx="33">
                  <c:v>Rwanda</c:v>
                </c:pt>
                <c:pt idx="34">
                  <c:v>Cote d'Ivoire</c:v>
                </c:pt>
                <c:pt idx="35">
                  <c:v>Togo</c:v>
                </c:pt>
                <c:pt idx="36">
                  <c:v>Gambia</c:v>
                </c:pt>
                <c:pt idx="37">
                  <c:v>Namibia</c:v>
                </c:pt>
                <c:pt idx="38">
                  <c:v>Senegal</c:v>
                </c:pt>
                <c:pt idx="39">
                  <c:v>Mozambique</c:v>
                </c:pt>
                <c:pt idx="40">
                  <c:v>Zimbabwe</c:v>
                </c:pt>
                <c:pt idx="41">
                  <c:v>Lesotho</c:v>
                </c:pt>
                <c:pt idx="42">
                  <c:v>Benin</c:v>
                </c:pt>
                <c:pt idx="43">
                  <c:v>Botswana</c:v>
                </c:pt>
              </c:strCache>
            </c:strRef>
          </c:cat>
          <c:val>
            <c:numRef>
              <c:f>'Figure 4A.2'!$E$3:$E$46</c:f>
              <c:numCache>
                <c:formatCode>0</c:formatCode>
                <c:ptCount val="44"/>
                <c:pt idx="0">
                  <c:v>10.302730687792064</c:v>
                </c:pt>
                <c:pt idx="1">
                  <c:v>14.43465559501692</c:v>
                </c:pt>
                <c:pt idx="2">
                  <c:v>14.507715222737716</c:v>
                </c:pt>
                <c:pt idx="3">
                  <c:v>15.788627524627373</c:v>
                </c:pt>
                <c:pt idx="4">
                  <c:v>15.998930243385985</c:v>
                </c:pt>
                <c:pt idx="5">
                  <c:v>23.911508658819912</c:v>
                </c:pt>
                <c:pt idx="6">
                  <c:v>24.819424728043487</c:v>
                </c:pt>
                <c:pt idx="7">
                  <c:v>24.914125508032157</c:v>
                </c:pt>
                <c:pt idx="8">
                  <c:v>25.622721021405596</c:v>
                </c:pt>
                <c:pt idx="9">
                  <c:v>27.25866971467034</c:v>
                </c:pt>
                <c:pt idx="10">
                  <c:v>28.489143696026076</c:v>
                </c:pt>
                <c:pt idx="11">
                  <c:v>29.150691268674564</c:v>
                </c:pt>
                <c:pt idx="12">
                  <c:v>29.735031272066408</c:v>
                </c:pt>
                <c:pt idx="13">
                  <c:v>29.902915354250581</c:v>
                </c:pt>
                <c:pt idx="14">
                  <c:v>31.60645321352149</c:v>
                </c:pt>
                <c:pt idx="15">
                  <c:v>31.9864</c:v>
                </c:pt>
                <c:pt idx="16">
                  <c:v>32.263980967873977</c:v>
                </c:pt>
                <c:pt idx="17">
                  <c:v>33.255300000000076</c:v>
                </c:pt>
                <c:pt idx="18">
                  <c:v>36.772135354141938</c:v>
                </c:pt>
                <c:pt idx="19">
                  <c:v>36.900205579735484</c:v>
                </c:pt>
                <c:pt idx="20">
                  <c:v>37.852550450551917</c:v>
                </c:pt>
                <c:pt idx="21">
                  <c:v>38</c:v>
                </c:pt>
                <c:pt idx="22">
                  <c:v>38.590172400057781</c:v>
                </c:pt>
                <c:pt idx="23">
                  <c:v>38.694600000000122</c:v>
                </c:pt>
                <c:pt idx="24">
                  <c:v>38.73402134448861</c:v>
                </c:pt>
                <c:pt idx="25">
                  <c:v>39.182829626004605</c:v>
                </c:pt>
                <c:pt idx="26">
                  <c:v>39.682100000000148</c:v>
                </c:pt>
                <c:pt idx="27">
                  <c:v>40.407800000000194</c:v>
                </c:pt>
                <c:pt idx="28">
                  <c:v>40.460028817994498</c:v>
                </c:pt>
                <c:pt idx="29">
                  <c:v>40.724492278075559</c:v>
                </c:pt>
                <c:pt idx="30">
                  <c:v>42.064362592237678</c:v>
                </c:pt>
                <c:pt idx="31">
                  <c:v>42.224130856283864</c:v>
                </c:pt>
                <c:pt idx="32">
                  <c:v>43.595816594403004</c:v>
                </c:pt>
                <c:pt idx="33">
                  <c:v>44.100800236468785</c:v>
                </c:pt>
                <c:pt idx="34">
                  <c:v>45.418738229572291</c:v>
                </c:pt>
                <c:pt idx="35">
                  <c:v>45.50167812266227</c:v>
                </c:pt>
                <c:pt idx="36">
                  <c:v>46.285276426118799</c:v>
                </c:pt>
                <c:pt idx="37">
                  <c:v>46.293700000000079</c:v>
                </c:pt>
                <c:pt idx="38">
                  <c:v>47.752908016558649</c:v>
                </c:pt>
                <c:pt idx="39">
                  <c:v>48.855500000000063</c:v>
                </c:pt>
                <c:pt idx="40">
                  <c:v>49.098600000000062</c:v>
                </c:pt>
                <c:pt idx="41">
                  <c:v>50.778300000000115</c:v>
                </c:pt>
                <c:pt idx="42">
                  <c:v>51.872642451635329</c:v>
                </c:pt>
                <c:pt idx="43">
                  <c:v>54.623800000000081</c:v>
                </c:pt>
              </c:numCache>
            </c:numRef>
          </c:val>
          <c:extLst>
            <c:ext xmlns:c16="http://schemas.microsoft.com/office/drawing/2014/chart" uri="{C3380CC4-5D6E-409C-BE32-E72D297353CC}">
              <c16:uniqueId val="{00000000-3B64-465B-AFE3-5A23EF24E0D2}"/>
            </c:ext>
          </c:extLst>
        </c:ser>
        <c:dLbls>
          <c:showLegendKey val="0"/>
          <c:showVal val="0"/>
          <c:showCatName val="0"/>
          <c:showSerName val="0"/>
          <c:showPercent val="0"/>
          <c:showBubbleSize val="0"/>
        </c:dLbls>
        <c:gapWidth val="182"/>
        <c:overlap val="-50"/>
        <c:axId val="1297209359"/>
        <c:axId val="1297213103"/>
      </c:barChart>
      <c:catAx>
        <c:axId val="1297209359"/>
        <c:scaling>
          <c:orientation val="minMax"/>
        </c:scaling>
        <c:delete val="0"/>
        <c:axPos val="l"/>
        <c:majorGridlines>
          <c:spPr>
            <a:ln w="9525" cap="flat" cmpd="sng" algn="ctr">
              <a:gradFill>
                <a:gsLst>
                  <a:gs pos="0">
                    <a:schemeClr val="dk1">
                      <a:lumMod val="65000"/>
                      <a:lumOff val="35000"/>
                    </a:schemeClr>
                  </a:gs>
                  <a:gs pos="100000">
                    <a:schemeClr val="dk1">
                      <a:lumMod val="75000"/>
                      <a:lumOff val="25000"/>
                    </a:schemeClr>
                  </a:gs>
                </a:gsLst>
                <a:lin ang="108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lt1">
                    <a:lumMod val="75000"/>
                  </a:schemeClr>
                </a:solidFill>
                <a:latin typeface="+mn-lt"/>
                <a:ea typeface="+mn-ea"/>
                <a:cs typeface="+mn-cs"/>
              </a:defRPr>
            </a:pPr>
            <a:endParaRPr lang="en-US"/>
          </a:p>
        </c:txPr>
        <c:crossAx val="1297213103"/>
        <c:crosses val="autoZero"/>
        <c:auto val="1"/>
        <c:lblAlgn val="ctr"/>
        <c:lblOffset val="100"/>
        <c:noMultiLvlLbl val="0"/>
      </c:catAx>
      <c:valAx>
        <c:axId val="1297213103"/>
        <c:scaling>
          <c:orientation val="minMax"/>
          <c:max val="100"/>
        </c:scaling>
        <c:delete val="0"/>
        <c:axPos val="b"/>
        <c:majorGridlines>
          <c:spPr>
            <a:ln w="9525" cap="flat" cmpd="sng" algn="ctr">
              <a:gradFill>
                <a:gsLst>
                  <a:gs pos="0">
                    <a:schemeClr val="dk1">
                      <a:lumMod val="65000"/>
                      <a:lumOff val="35000"/>
                    </a:schemeClr>
                  </a:gs>
                  <a:gs pos="100000">
                    <a:schemeClr val="dk1">
                      <a:lumMod val="75000"/>
                      <a:lumOff val="25000"/>
                    </a:schemeClr>
                  </a:gs>
                </a:gsLst>
                <a:lin ang="108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lt1">
                    <a:lumMod val="75000"/>
                  </a:schemeClr>
                </a:solidFill>
                <a:latin typeface="+mn-lt"/>
                <a:ea typeface="+mn-ea"/>
                <a:cs typeface="+mn-cs"/>
              </a:defRPr>
            </a:pPr>
            <a:endParaRPr lang="en-US"/>
          </a:p>
        </c:txPr>
        <c:crossAx val="1297209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sz="5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'Figure 4.8'!$B$1</c:f>
              <c:strCache>
                <c:ptCount val="1"/>
                <c:pt idx="0">
                  <c:v>FSV Index</c:v>
                </c:pt>
              </c:strCache>
            </c:strRef>
          </c:tx>
          <c:spPr>
            <a:solidFill>
              <a:schemeClr val="bg1">
                <a:lumMod val="50000"/>
              </a:schemeClr>
            </a:solidFill>
            <a:ln>
              <a:noFill/>
            </a:ln>
            <a:effectLst/>
          </c:spPr>
          <c:invertIfNegative val="0"/>
          <c:dPt>
            <c:idx val="8"/>
            <c:invertIfNegative val="0"/>
            <c:bubble3D val="0"/>
            <c:spPr>
              <a:solidFill>
                <a:sysClr val="windowText" lastClr="000000"/>
              </a:solidFill>
              <a:ln>
                <a:noFill/>
              </a:ln>
              <a:effectLst/>
            </c:spPr>
            <c:extLst>
              <c:ext xmlns:c16="http://schemas.microsoft.com/office/drawing/2014/chart" uri="{C3380CC4-5D6E-409C-BE32-E72D297353CC}">
                <c16:uniqueId val="{00000001-BC5B-4DAE-A333-14B1074F4E8B}"/>
              </c:ext>
            </c:extLst>
          </c:dPt>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Candara" panose="020E0502030303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4.8'!$A$2:$A$25</c:f>
              <c:strCache>
                <c:ptCount val="24"/>
                <c:pt idx="0">
                  <c:v>KEN</c:v>
                </c:pt>
                <c:pt idx="1">
                  <c:v>ZMB</c:v>
                </c:pt>
                <c:pt idx="2">
                  <c:v>DRC</c:v>
                </c:pt>
                <c:pt idx="3">
                  <c:v>GHA</c:v>
                </c:pt>
                <c:pt idx="4">
                  <c:v>CMR</c:v>
                </c:pt>
                <c:pt idx="5">
                  <c:v>ZAF</c:v>
                </c:pt>
                <c:pt idx="6">
                  <c:v>ETH</c:v>
                </c:pt>
                <c:pt idx="7">
                  <c:v>CAR</c:v>
                </c:pt>
                <c:pt idx="8">
                  <c:v>ALL</c:v>
                </c:pt>
                <c:pt idx="9">
                  <c:v>MOZ</c:v>
                </c:pt>
                <c:pt idx="10">
                  <c:v>NAM</c:v>
                </c:pt>
                <c:pt idx="11">
                  <c:v>CGO</c:v>
                </c:pt>
                <c:pt idx="12">
                  <c:v>EGY</c:v>
                </c:pt>
                <c:pt idx="13">
                  <c:v>GAB</c:v>
                </c:pt>
                <c:pt idx="14">
                  <c:v>ZWE</c:v>
                </c:pt>
                <c:pt idx="15">
                  <c:v>SEN</c:v>
                </c:pt>
                <c:pt idx="16">
                  <c:v>CHD</c:v>
                </c:pt>
                <c:pt idx="17">
                  <c:v>MWI</c:v>
                </c:pt>
                <c:pt idx="18">
                  <c:v>SDN</c:v>
                </c:pt>
                <c:pt idx="19">
                  <c:v>LSO</c:v>
                </c:pt>
                <c:pt idx="20">
                  <c:v>CIV</c:v>
                </c:pt>
                <c:pt idx="21">
                  <c:v>CPV</c:v>
                </c:pt>
                <c:pt idx="22">
                  <c:v>RWA</c:v>
                </c:pt>
                <c:pt idx="23">
                  <c:v>GIN</c:v>
                </c:pt>
              </c:strCache>
            </c:strRef>
          </c:cat>
          <c:val>
            <c:numRef>
              <c:f>'Figure 4.8'!$B$2:$B$25</c:f>
              <c:numCache>
                <c:formatCode>0</c:formatCode>
                <c:ptCount val="24"/>
                <c:pt idx="0">
                  <c:v>80.487804878048792</c:v>
                </c:pt>
                <c:pt idx="1">
                  <c:v>69.230769230769226</c:v>
                </c:pt>
                <c:pt idx="2">
                  <c:v>66.666666666666657</c:v>
                </c:pt>
                <c:pt idx="3">
                  <c:v>65.853658536585371</c:v>
                </c:pt>
                <c:pt idx="4">
                  <c:v>45</c:v>
                </c:pt>
                <c:pt idx="5">
                  <c:v>43.902439024390247</c:v>
                </c:pt>
                <c:pt idx="6">
                  <c:v>42.5</c:v>
                </c:pt>
                <c:pt idx="7">
                  <c:v>39.024390243902438</c:v>
                </c:pt>
                <c:pt idx="8">
                  <c:v>37</c:v>
                </c:pt>
                <c:pt idx="9">
                  <c:v>35</c:v>
                </c:pt>
                <c:pt idx="10">
                  <c:v>32.5</c:v>
                </c:pt>
                <c:pt idx="11">
                  <c:v>30</c:v>
                </c:pt>
                <c:pt idx="12">
                  <c:v>30</c:v>
                </c:pt>
                <c:pt idx="13">
                  <c:v>27.500000000000004</c:v>
                </c:pt>
                <c:pt idx="14">
                  <c:v>27.500000000000004</c:v>
                </c:pt>
                <c:pt idx="15">
                  <c:v>27.500000000000004</c:v>
                </c:pt>
                <c:pt idx="16">
                  <c:v>26.829268292682929</c:v>
                </c:pt>
                <c:pt idx="17">
                  <c:v>26.829268292682929</c:v>
                </c:pt>
                <c:pt idx="18">
                  <c:v>25</c:v>
                </c:pt>
                <c:pt idx="19">
                  <c:v>25</c:v>
                </c:pt>
                <c:pt idx="20">
                  <c:v>25</c:v>
                </c:pt>
                <c:pt idx="21">
                  <c:v>22.5</c:v>
                </c:pt>
                <c:pt idx="22">
                  <c:v>17.5</c:v>
                </c:pt>
                <c:pt idx="23">
                  <c:v>12.5</c:v>
                </c:pt>
              </c:numCache>
            </c:numRef>
          </c:val>
          <c:extLst>
            <c:ext xmlns:c16="http://schemas.microsoft.com/office/drawing/2014/chart" uri="{C3380CC4-5D6E-409C-BE32-E72D297353CC}">
              <c16:uniqueId val="{00000002-BC5B-4DAE-A333-14B1074F4E8B}"/>
            </c:ext>
          </c:extLst>
        </c:ser>
        <c:dLbls>
          <c:dLblPos val="outEnd"/>
          <c:showLegendKey val="0"/>
          <c:showVal val="1"/>
          <c:showCatName val="0"/>
          <c:showSerName val="0"/>
          <c:showPercent val="0"/>
          <c:showBubbleSize val="0"/>
        </c:dLbls>
        <c:gapWidth val="15"/>
        <c:overlap val="-27"/>
        <c:axId val="420739967"/>
        <c:axId val="420723327"/>
      </c:barChart>
      <c:catAx>
        <c:axId val="420739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ysClr val="windowText" lastClr="000000"/>
                </a:solidFill>
                <a:latin typeface="Candara" panose="020E0502030303020204" pitchFamily="34" charset="0"/>
                <a:ea typeface="+mn-ea"/>
                <a:cs typeface="+mn-cs"/>
              </a:defRPr>
            </a:pPr>
            <a:endParaRPr lang="en-US"/>
          </a:p>
        </c:txPr>
        <c:crossAx val="420723327"/>
        <c:crosses val="autoZero"/>
        <c:auto val="1"/>
        <c:lblAlgn val="ctr"/>
        <c:lblOffset val="100"/>
        <c:noMultiLvlLbl val="0"/>
      </c:catAx>
      <c:valAx>
        <c:axId val="420723327"/>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20739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solidFill>
        <a:srgbClr val="FFFFFF">
          <a:lumMod val="85000"/>
        </a:srgbClr>
      </a:solidFill>
      <a:round/>
    </a:ln>
    <a:effectLst/>
  </c:spPr>
  <c:txPr>
    <a:bodyPr/>
    <a:lstStyle/>
    <a:p>
      <a:pPr>
        <a:defRPr sz="1600">
          <a:solidFill>
            <a:sysClr val="windowText" lastClr="000000"/>
          </a:solidFill>
          <a:latin typeface="Candara" panose="020E0502030303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4.9'!$B$5:$B$8</c:f>
              <c:strCache>
                <c:ptCount val="4"/>
                <c:pt idx="0">
                  <c:v>Agricultural Exporters</c:v>
                </c:pt>
                <c:pt idx="1">
                  <c:v>Mineral Exporters</c:v>
                </c:pt>
                <c:pt idx="2">
                  <c:v>Other Exporters</c:v>
                </c:pt>
                <c:pt idx="3">
                  <c:v>All Exporters</c:v>
                </c:pt>
              </c:strCache>
            </c:strRef>
          </c:cat>
          <c:val>
            <c:numRef>
              <c:f>'Figure 4.9'!$C$5:$C$8</c:f>
              <c:numCache>
                <c:formatCode>0%</c:formatCode>
                <c:ptCount val="4"/>
                <c:pt idx="0">
                  <c:v>0.39506172839506171</c:v>
                </c:pt>
                <c:pt idx="1">
                  <c:v>0.3800383877159309</c:v>
                </c:pt>
                <c:pt idx="2">
                  <c:v>0.28749999999999998</c:v>
                </c:pt>
                <c:pt idx="3">
                  <c:v>0.36796536796536794</c:v>
                </c:pt>
              </c:numCache>
            </c:numRef>
          </c:val>
          <c:extLst>
            <c:ext xmlns:c16="http://schemas.microsoft.com/office/drawing/2014/chart" uri="{C3380CC4-5D6E-409C-BE32-E72D297353CC}">
              <c16:uniqueId val="{00000000-5ECD-4ACC-B358-171FB053C8BE}"/>
            </c:ext>
          </c:extLst>
        </c:ser>
        <c:dLbls>
          <c:dLblPos val="outEnd"/>
          <c:showLegendKey val="0"/>
          <c:showVal val="1"/>
          <c:showCatName val="0"/>
          <c:showSerName val="0"/>
          <c:showPercent val="0"/>
          <c:showBubbleSize val="0"/>
        </c:dLbls>
        <c:gapWidth val="100"/>
        <c:overlap val="-24"/>
        <c:axId val="510146591"/>
        <c:axId val="510147007"/>
      </c:barChart>
      <c:catAx>
        <c:axId val="5101465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10147007"/>
        <c:crosses val="autoZero"/>
        <c:auto val="1"/>
        <c:lblAlgn val="ctr"/>
        <c:lblOffset val="100"/>
        <c:noMultiLvlLbl val="0"/>
      </c:catAx>
      <c:valAx>
        <c:axId val="510147007"/>
        <c:scaling>
          <c:orientation val="minMax"/>
        </c:scaling>
        <c:delete val="1"/>
        <c:axPos val="l"/>
        <c:numFmt formatCode="0%" sourceLinked="1"/>
        <c:majorTickMark val="none"/>
        <c:minorTickMark val="none"/>
        <c:tickLblPos val="nextTo"/>
        <c:crossAx val="5101465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'Figure 4.10'!$C$5:$H$5</c:f>
              <c:strCache>
                <c:ptCount val="6"/>
                <c:pt idx="0">
                  <c:v>All</c:v>
                </c:pt>
                <c:pt idx="1">
                  <c:v>Production</c:v>
                </c:pt>
                <c:pt idx="2">
                  <c:v>Processing</c:v>
                </c:pt>
                <c:pt idx="3">
                  <c:v>Trade</c:v>
                </c:pt>
                <c:pt idx="4">
                  <c:v>Consumption</c:v>
                </c:pt>
                <c:pt idx="5">
                  <c:v>Macro</c:v>
                </c:pt>
              </c:strCache>
            </c:strRef>
          </c:cat>
          <c:val>
            <c:numRef>
              <c:f>'Figure 4.10'!$C$9:$H$9</c:f>
              <c:numCache>
                <c:formatCode>0%</c:formatCode>
                <c:ptCount val="6"/>
                <c:pt idx="0">
                  <c:v>0.36796536796536794</c:v>
                </c:pt>
                <c:pt idx="1">
                  <c:v>0.2608695652173913</c:v>
                </c:pt>
                <c:pt idx="2">
                  <c:v>0.53913043478260869</c:v>
                </c:pt>
                <c:pt idx="3">
                  <c:v>0.27544910179640719</c:v>
                </c:pt>
                <c:pt idx="4">
                  <c:v>0.18681318681318682</c:v>
                </c:pt>
                <c:pt idx="5">
                  <c:v>0.43</c:v>
                </c:pt>
              </c:numCache>
            </c:numRef>
          </c:val>
          <c:extLst>
            <c:ext xmlns:c16="http://schemas.microsoft.com/office/drawing/2014/chart" uri="{C3380CC4-5D6E-409C-BE32-E72D297353CC}">
              <c16:uniqueId val="{00000000-B24C-46EF-A605-B94A069718B4}"/>
            </c:ext>
          </c:extLst>
        </c:ser>
        <c:dLbls>
          <c:dLblPos val="outEnd"/>
          <c:showLegendKey val="0"/>
          <c:showVal val="1"/>
          <c:showCatName val="0"/>
          <c:showSerName val="0"/>
          <c:showPercent val="0"/>
          <c:showBubbleSize val="0"/>
        </c:dLbls>
        <c:gapWidth val="100"/>
        <c:overlap val="-24"/>
        <c:axId val="412100368"/>
        <c:axId val="412099120"/>
      </c:barChart>
      <c:catAx>
        <c:axId val="412100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ysClr val="windowText" lastClr="000000"/>
                </a:solidFill>
                <a:latin typeface="+mn-lt"/>
                <a:ea typeface="+mn-ea"/>
                <a:cs typeface="+mn-cs"/>
              </a:defRPr>
            </a:pPr>
            <a:endParaRPr lang="en-US"/>
          </a:p>
        </c:txPr>
        <c:crossAx val="412099120"/>
        <c:crosses val="autoZero"/>
        <c:auto val="1"/>
        <c:lblAlgn val="ctr"/>
        <c:lblOffset val="100"/>
        <c:noMultiLvlLbl val="0"/>
      </c:catAx>
      <c:valAx>
        <c:axId val="412099120"/>
        <c:scaling>
          <c:orientation val="minMax"/>
        </c:scaling>
        <c:delete val="1"/>
        <c:axPos val="l"/>
        <c:numFmt formatCode="0%" sourceLinked="1"/>
        <c:majorTickMark val="none"/>
        <c:minorTickMark val="none"/>
        <c:tickLblPos val="nextTo"/>
        <c:crossAx val="412100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9">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dk1">
                <a:lumMod val="65000"/>
                <a:lumOff val="35000"/>
              </a:schemeClr>
            </a:gs>
            <a:gs pos="100000">
              <a:schemeClr val="dk1">
                <a:lumMod val="75000"/>
                <a:lumOff val="25000"/>
              </a:schemeClr>
            </a:gs>
          </a:gsLst>
          <a:lin ang="10800000" scaled="0"/>
        </a:gradFill>
        <a:round/>
      </a:ln>
      <a:effectLst/>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39">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dk1">
                <a:lumMod val="65000"/>
                <a:lumOff val="35000"/>
              </a:schemeClr>
            </a:gs>
            <a:gs pos="100000">
              <a:schemeClr val="dk1">
                <a:lumMod val="75000"/>
                <a:lumOff val="25000"/>
              </a:schemeClr>
            </a:gs>
          </a:gsLst>
          <a:lin ang="10800000" scaled="0"/>
        </a:gradFill>
        <a:round/>
      </a:ln>
      <a:effectLst/>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20914"/>
            <a:ext cx="10363200" cy="2387600"/>
          </a:xfrm>
          <a:prstGeom prst="rect">
            <a:avLst/>
          </a:prstGeom>
        </p:spPr>
        <p:txBody>
          <a:bodyPr anchor="b"/>
          <a:lstStyle>
            <a:lvl1pPr algn="ctr">
              <a:defRPr sz="6000" b="0" i="0">
                <a:solidFill>
                  <a:schemeClr val="accent1">
                    <a:lumMod val="50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447800" y="4700589"/>
            <a:ext cx="9144000" cy="1655762"/>
          </a:xfrm>
        </p:spPr>
        <p:txBody>
          <a:bodyPr/>
          <a:lstStyle>
            <a:lvl1pPr marL="0" indent="0" algn="ctr">
              <a:buNone/>
              <a:defRPr sz="2400" b="0" i="0">
                <a:solidFill>
                  <a:schemeClr val="accent6">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a:extLst>
              <a:ext uri="{FF2B5EF4-FFF2-40B4-BE49-F238E27FC236}">
                <a16:creationId xmlns:a16="http://schemas.microsoft.com/office/drawing/2014/main" id="{2C292F7F-10D4-3C4B-8990-C69D82127BC1}"/>
              </a:ext>
            </a:extLst>
          </p:cNvPr>
          <p:cNvPicPr>
            <a:picLocks noChangeAspect="1"/>
          </p:cNvPicPr>
          <p:nvPr userDrawn="1"/>
        </p:nvPicPr>
        <p:blipFill>
          <a:blip r:embed="rId2"/>
          <a:stretch>
            <a:fillRect/>
          </a:stretch>
        </p:blipFill>
        <p:spPr>
          <a:xfrm>
            <a:off x="7996382" y="124436"/>
            <a:ext cx="588818" cy="588818"/>
          </a:xfrm>
          <a:prstGeom prst="rect">
            <a:avLst/>
          </a:prstGeom>
        </p:spPr>
      </p:pic>
      <p:pic>
        <p:nvPicPr>
          <p:cNvPr id="17" name="Picture 16">
            <a:extLst>
              <a:ext uri="{FF2B5EF4-FFF2-40B4-BE49-F238E27FC236}">
                <a16:creationId xmlns:a16="http://schemas.microsoft.com/office/drawing/2014/main" id="{85B7953C-626D-164A-9862-7E8E82A499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38890" y="141754"/>
            <a:ext cx="6426200" cy="663575"/>
          </a:xfrm>
          <a:prstGeom prst="rect">
            <a:avLst/>
          </a:prstGeom>
        </p:spPr>
      </p:pic>
    </p:spTree>
    <p:extLst>
      <p:ext uri="{BB962C8B-B14F-4D97-AF65-F5344CB8AC3E}">
        <p14:creationId xmlns:p14="http://schemas.microsoft.com/office/powerpoint/2010/main" val="1272026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solidFill>
                  <a:srgbClr val="D6552D"/>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79673F4C-B7EB-4EF2-B00F-2698C8C66994}" type="datetimeFigureOut">
              <a:rPr lang="en-US" smtClean="0"/>
              <a:t>11/15/21</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DA9B995-E6B2-4973-91C9-F4F835961D9E}" type="slidenum">
              <a:rPr lang="en-US" smtClean="0"/>
              <a:t>‹#›</a:t>
            </a:fld>
            <a:endParaRPr lang="en-US"/>
          </a:p>
        </p:txBody>
      </p:sp>
    </p:spTree>
    <p:extLst>
      <p:ext uri="{BB962C8B-B14F-4D97-AF65-F5344CB8AC3E}">
        <p14:creationId xmlns:p14="http://schemas.microsoft.com/office/powerpoint/2010/main" val="410339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79673F4C-B7EB-4EF2-B00F-2698C8C66994}" type="datetimeFigureOut">
              <a:rPr lang="en-US" smtClean="0"/>
              <a:t>11/15/21</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DA9B995-E6B2-4973-91C9-F4F835961D9E}" type="slidenum">
              <a:rPr lang="en-US" smtClean="0"/>
              <a:t>‹#›</a:t>
            </a:fld>
            <a:endParaRPr lang="en-US"/>
          </a:p>
        </p:txBody>
      </p:sp>
    </p:spTree>
    <p:extLst>
      <p:ext uri="{BB962C8B-B14F-4D97-AF65-F5344CB8AC3E}">
        <p14:creationId xmlns:p14="http://schemas.microsoft.com/office/powerpoint/2010/main" val="274006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36091"/>
            <a:ext cx="10515600" cy="1325563"/>
          </a:xfrm>
          <a:prstGeom prst="rect">
            <a:avLst/>
          </a:prstGeom>
        </p:spPr>
        <p:txBody>
          <a:bodyPr/>
          <a:lstStyle>
            <a:lvl1pPr>
              <a:defRPr>
                <a:solidFill>
                  <a:schemeClr val="accent1">
                    <a:lumMod val="50000"/>
                  </a:schemeClr>
                </a:solidFill>
              </a:defRPr>
            </a:lvl1pPr>
          </a:lstStyle>
          <a:p>
            <a:r>
              <a:rPr lang="en-US" dirty="0"/>
              <a:t>Click to edit Master title style</a:t>
            </a:r>
          </a:p>
        </p:txBody>
      </p:sp>
      <p:sp>
        <p:nvSpPr>
          <p:cNvPr id="3" name="Content Placeholder 2"/>
          <p:cNvSpPr>
            <a:spLocks noGrp="1"/>
          </p:cNvSpPr>
          <p:nvPr>
            <p:ph idx="1"/>
          </p:nvPr>
        </p:nvSpPr>
        <p:spPr>
          <a:xfrm>
            <a:off x="838200" y="2161649"/>
            <a:ext cx="10515600" cy="3978800"/>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79673F4C-B7EB-4EF2-B00F-2698C8C66994}" type="datetimeFigureOut">
              <a:rPr lang="en-US" smtClean="0"/>
              <a:t>11/15/21</a:t>
            </a:fld>
            <a:endParaRPr lang="en-US"/>
          </a:p>
        </p:txBody>
      </p:sp>
      <p:sp>
        <p:nvSpPr>
          <p:cNvPr id="6" name="Slide Number Placeholder 5"/>
          <p:cNvSpPr>
            <a:spLocks noGrp="1"/>
          </p:cNvSpPr>
          <p:nvPr>
            <p:ph type="sldNum" sz="quarter" idx="12"/>
          </p:nvPr>
        </p:nvSpPr>
        <p:spPr/>
        <p:txBody>
          <a:bodyPr/>
          <a:lstStyle/>
          <a:p>
            <a:fld id="{8DA9B995-E6B2-4973-91C9-F4F835961D9E}" type="slidenum">
              <a:rPr lang="en-US" smtClean="0"/>
              <a:t>‹#›</a:t>
            </a:fld>
            <a:endParaRPr lang="en-US"/>
          </a:p>
        </p:txBody>
      </p:sp>
      <p:pic>
        <p:nvPicPr>
          <p:cNvPr id="11" name="Picture 10">
            <a:extLst>
              <a:ext uri="{FF2B5EF4-FFF2-40B4-BE49-F238E27FC236}">
                <a16:creationId xmlns:a16="http://schemas.microsoft.com/office/drawing/2014/main" id="{1501112B-1640-7140-AC05-201E80849D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7260" y="95130"/>
            <a:ext cx="5842000" cy="647700"/>
          </a:xfrm>
          <a:prstGeom prst="rect">
            <a:avLst/>
          </a:prstGeom>
        </p:spPr>
      </p:pic>
    </p:spTree>
    <p:extLst>
      <p:ext uri="{BB962C8B-B14F-4D97-AF65-F5344CB8AC3E}">
        <p14:creationId xmlns:p14="http://schemas.microsoft.com/office/powerpoint/2010/main" val="56417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69636"/>
            <a:ext cx="10515600" cy="1325563"/>
          </a:xfrm>
          <a:prstGeom prst="rect">
            <a:avLst/>
          </a:prstGeom>
        </p:spPr>
        <p:txBody>
          <a:bodyPr/>
          <a:lstStyle>
            <a:lvl1pPr>
              <a:defRPr>
                <a:solidFill>
                  <a:schemeClr val="accent1">
                    <a:lumMod val="50000"/>
                  </a:schemeClr>
                </a:solidFill>
              </a:defRPr>
            </a:lvl1pPr>
          </a:lstStyle>
          <a:p>
            <a:r>
              <a:rPr lang="en-US" dirty="0"/>
              <a:t>Click to edit Master title style</a:t>
            </a:r>
          </a:p>
        </p:txBody>
      </p:sp>
      <p:sp>
        <p:nvSpPr>
          <p:cNvPr id="3" name="Content Placeholder 2"/>
          <p:cNvSpPr>
            <a:spLocks noGrp="1"/>
          </p:cNvSpPr>
          <p:nvPr>
            <p:ph sz="half" idx="1"/>
          </p:nvPr>
        </p:nvSpPr>
        <p:spPr>
          <a:xfrm>
            <a:off x="762000" y="2006600"/>
            <a:ext cx="5181600" cy="4351338"/>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2006600"/>
            <a:ext cx="5181600" cy="4351338"/>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9532A51F-21B0-9747-BE2E-15CABC0F9D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0000" y="176212"/>
            <a:ext cx="5842000" cy="647700"/>
          </a:xfrm>
          <a:prstGeom prst="rect">
            <a:avLst/>
          </a:prstGeom>
        </p:spPr>
      </p:pic>
    </p:spTree>
    <p:extLst>
      <p:ext uri="{BB962C8B-B14F-4D97-AF65-F5344CB8AC3E}">
        <p14:creationId xmlns:p14="http://schemas.microsoft.com/office/powerpoint/2010/main" val="35437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a:prstGeom prst="rect">
            <a:avLst/>
          </a:prstGeom>
        </p:spPr>
        <p:txBody>
          <a:bodyPr anchor="b"/>
          <a:lstStyle>
            <a:lvl1pPr>
              <a:defRPr sz="6000">
                <a:solidFill>
                  <a:schemeClr val="accent1">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accent6">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79673F4C-B7EB-4EF2-B00F-2698C8C66994}" type="datetimeFigureOut">
              <a:rPr lang="en-US" smtClean="0"/>
              <a:t>11/15/21</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DA9B995-E6B2-4973-91C9-F4F835961D9E}" type="slidenum">
              <a:rPr lang="en-US" smtClean="0"/>
              <a:t>‹#›</a:t>
            </a:fld>
            <a:endParaRPr lang="en-US"/>
          </a:p>
        </p:txBody>
      </p:sp>
    </p:spTree>
    <p:extLst>
      <p:ext uri="{BB962C8B-B14F-4D97-AF65-F5344CB8AC3E}">
        <p14:creationId xmlns:p14="http://schemas.microsoft.com/office/powerpoint/2010/main" val="338410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a:prstGeom prst="rect">
            <a:avLst/>
          </a:prstGeom>
        </p:spPr>
        <p:txBody>
          <a:bodyPr/>
          <a:lstStyle>
            <a:lvl1pPr>
              <a:defRPr>
                <a:solidFill>
                  <a:schemeClr val="accent1">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chemeClr val="accent6">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solidFill>
                  <a:schemeClr val="accent6">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3" y="2505075"/>
            <a:ext cx="5183188" cy="3684588"/>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6"/>
            <a:ext cx="2743200" cy="365125"/>
          </a:xfrm>
          <a:prstGeom prst="rect">
            <a:avLst/>
          </a:prstGeom>
        </p:spPr>
        <p:txBody>
          <a:bodyPr/>
          <a:lstStyle/>
          <a:p>
            <a:fld id="{79673F4C-B7EB-4EF2-B00F-2698C8C66994}" type="datetimeFigureOut">
              <a:rPr lang="en-US" smtClean="0"/>
              <a:t>11/15/21</a:t>
            </a:fld>
            <a:endParaRPr lang="en-US"/>
          </a:p>
        </p:txBody>
      </p:sp>
      <p:sp>
        <p:nvSpPr>
          <p:cNvPr id="8" name="Footer Placeholder 7"/>
          <p:cNvSpPr>
            <a:spLocks noGrp="1"/>
          </p:cNvSpPr>
          <p:nvPr>
            <p:ph type="ftr" sz="quarter" idx="11"/>
          </p:nvPr>
        </p:nvSpPr>
        <p:spPr>
          <a:xfrm>
            <a:off x="4038600" y="6356356"/>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8DA9B995-E6B2-4973-91C9-F4F835961D9E}" type="slidenum">
              <a:rPr lang="en-US" smtClean="0"/>
              <a:t>‹#›</a:t>
            </a:fld>
            <a:endParaRPr lang="en-US"/>
          </a:p>
        </p:txBody>
      </p:sp>
    </p:spTree>
    <p:extLst>
      <p:ext uri="{BB962C8B-B14F-4D97-AF65-F5344CB8AC3E}">
        <p14:creationId xmlns:p14="http://schemas.microsoft.com/office/powerpoint/2010/main" val="3891545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solidFill>
                  <a:schemeClr val="accent1">
                    <a:lumMod val="50000"/>
                  </a:schemeClr>
                </a:solidFill>
              </a:defRPr>
            </a:lvl1pPr>
          </a:lstStyle>
          <a:p>
            <a:r>
              <a:rPr lang="en-US" dirty="0"/>
              <a:t>Click to edit Master title style</a:t>
            </a:r>
          </a:p>
        </p:txBody>
      </p:sp>
      <p:sp>
        <p:nvSpPr>
          <p:cNvPr id="3" name="Date Placeholder 2"/>
          <p:cNvSpPr>
            <a:spLocks noGrp="1"/>
          </p:cNvSpPr>
          <p:nvPr>
            <p:ph type="dt" sz="half" idx="10"/>
          </p:nvPr>
        </p:nvSpPr>
        <p:spPr>
          <a:xfrm>
            <a:off x="838200" y="6356356"/>
            <a:ext cx="2743200" cy="365125"/>
          </a:xfrm>
          <a:prstGeom prst="rect">
            <a:avLst/>
          </a:prstGeom>
        </p:spPr>
        <p:txBody>
          <a:bodyPr/>
          <a:lstStyle/>
          <a:p>
            <a:fld id="{79673F4C-B7EB-4EF2-B00F-2698C8C66994}" type="datetimeFigureOut">
              <a:rPr lang="en-US" smtClean="0"/>
              <a:t>11/15/21</a:t>
            </a:fld>
            <a:endParaRPr lang="en-US"/>
          </a:p>
        </p:txBody>
      </p:sp>
      <p:sp>
        <p:nvSpPr>
          <p:cNvPr id="4" name="Footer Placeholder 3"/>
          <p:cNvSpPr>
            <a:spLocks noGrp="1"/>
          </p:cNvSpPr>
          <p:nvPr>
            <p:ph type="ftr" sz="quarter" idx="11"/>
          </p:nvPr>
        </p:nvSpPr>
        <p:spPr>
          <a:xfrm>
            <a:off x="4038600" y="6356356"/>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DA9B995-E6B2-4973-91C9-F4F835961D9E}" type="slidenum">
              <a:rPr lang="en-US" smtClean="0"/>
              <a:t>‹#›</a:t>
            </a:fld>
            <a:endParaRPr lang="en-US"/>
          </a:p>
        </p:txBody>
      </p:sp>
    </p:spTree>
    <p:extLst>
      <p:ext uri="{BB962C8B-B14F-4D97-AF65-F5344CB8AC3E}">
        <p14:creationId xmlns:p14="http://schemas.microsoft.com/office/powerpoint/2010/main" val="352974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6"/>
            <a:ext cx="2743200" cy="365125"/>
          </a:xfrm>
          <a:prstGeom prst="rect">
            <a:avLst/>
          </a:prstGeom>
        </p:spPr>
        <p:txBody>
          <a:bodyPr/>
          <a:lstStyle/>
          <a:p>
            <a:fld id="{79673F4C-B7EB-4EF2-B00F-2698C8C66994}" type="datetimeFigureOut">
              <a:rPr lang="en-US" smtClean="0"/>
              <a:t>11/15/21</a:t>
            </a:fld>
            <a:endParaRPr lang="en-US"/>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8DA9B995-E6B2-4973-91C9-F4F835961D9E}" type="slidenum">
              <a:rPr lang="en-US" smtClean="0"/>
              <a:t>‹#›</a:t>
            </a:fld>
            <a:endParaRPr lang="en-US"/>
          </a:p>
        </p:txBody>
      </p:sp>
    </p:spTree>
    <p:extLst>
      <p:ext uri="{BB962C8B-B14F-4D97-AF65-F5344CB8AC3E}">
        <p14:creationId xmlns:p14="http://schemas.microsoft.com/office/powerpoint/2010/main" val="162603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79673F4C-B7EB-4EF2-B00F-2698C8C66994}" type="datetimeFigureOut">
              <a:rPr lang="en-US" smtClean="0"/>
              <a:t>11/15/21</a:t>
            </a:fld>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DA9B995-E6B2-4973-91C9-F4F835961D9E}" type="slidenum">
              <a:rPr lang="en-US" smtClean="0"/>
              <a:t>‹#›</a:t>
            </a:fld>
            <a:endParaRPr lang="en-US"/>
          </a:p>
        </p:txBody>
      </p:sp>
    </p:spTree>
    <p:extLst>
      <p:ext uri="{BB962C8B-B14F-4D97-AF65-F5344CB8AC3E}">
        <p14:creationId xmlns:p14="http://schemas.microsoft.com/office/powerpoint/2010/main" val="347779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79673F4C-B7EB-4EF2-B00F-2698C8C66994}" type="datetimeFigureOut">
              <a:rPr lang="en-US" smtClean="0"/>
              <a:t>11/15/21</a:t>
            </a:fld>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DA9B995-E6B2-4973-91C9-F4F835961D9E}" type="slidenum">
              <a:rPr lang="en-US" smtClean="0"/>
              <a:t>‹#›</a:t>
            </a:fld>
            <a:endParaRPr lang="en-US"/>
          </a:p>
        </p:txBody>
      </p:sp>
    </p:spTree>
    <p:extLst>
      <p:ext uri="{BB962C8B-B14F-4D97-AF65-F5344CB8AC3E}">
        <p14:creationId xmlns:p14="http://schemas.microsoft.com/office/powerpoint/2010/main" val="1822230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A9B995-E6B2-4973-91C9-F4F835961D9E}" type="slidenum">
              <a:rPr lang="en-US" smtClean="0"/>
              <a:t>‹#›</a:t>
            </a:fld>
            <a:endParaRPr lang="en-US"/>
          </a:p>
        </p:txBody>
      </p:sp>
      <p:sp>
        <p:nvSpPr>
          <p:cNvPr id="7" name="Title Placeholder 6">
            <a:extLst>
              <a:ext uri="{FF2B5EF4-FFF2-40B4-BE49-F238E27FC236}">
                <a16:creationId xmlns:a16="http://schemas.microsoft.com/office/drawing/2014/main" id="{8AA6C1A5-DCD3-5A46-9AF5-BB2277A9E11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2" name="Date Placeholder 1">
            <a:extLst>
              <a:ext uri="{FF2B5EF4-FFF2-40B4-BE49-F238E27FC236}">
                <a16:creationId xmlns:a16="http://schemas.microsoft.com/office/drawing/2014/main" id="{E29E7E59-2FE2-9444-BA37-18D5A778608C}"/>
              </a:ext>
            </a:extLst>
          </p:cNvPr>
          <p:cNvSpPr>
            <a:spLocks noGrp="1"/>
          </p:cNvSpPr>
          <p:nvPr>
            <p:ph type="dt" sz="half" idx="2"/>
          </p:nvPr>
        </p:nvSpPr>
        <p:spPr>
          <a:xfrm>
            <a:off x="838200" y="635635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15BA4F-3809-D44B-887C-ACB9B04A8269}" type="datetimeFigureOut">
              <a:rPr lang="en-US" smtClean="0"/>
              <a:t>11/15/21</a:t>
            </a:fld>
            <a:endParaRPr lang="en-US"/>
          </a:p>
        </p:txBody>
      </p:sp>
      <p:sp>
        <p:nvSpPr>
          <p:cNvPr id="5" name="Footer Placeholder 4">
            <a:extLst>
              <a:ext uri="{FF2B5EF4-FFF2-40B4-BE49-F238E27FC236}">
                <a16:creationId xmlns:a16="http://schemas.microsoft.com/office/drawing/2014/main" id="{A2A9D0A9-6CF3-4B4B-A5E1-C3D4B974ADFD}"/>
              </a:ext>
            </a:extLst>
          </p:cNvPr>
          <p:cNvSpPr>
            <a:spLocks noGrp="1"/>
          </p:cNvSpPr>
          <p:nvPr>
            <p:ph type="ftr" sz="quarter" idx="3"/>
          </p:nvPr>
        </p:nvSpPr>
        <p:spPr>
          <a:xfrm>
            <a:off x="4038600" y="635635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9473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3"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6">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6">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6">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6">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6">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F65332CE-908A-0241-B7B4-0B340AD172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752" y="456344"/>
            <a:ext cx="11189664" cy="5594832"/>
          </a:xfrm>
          <a:prstGeom prst="rect">
            <a:avLst/>
          </a:prstGeom>
        </p:spPr>
      </p:pic>
      <p:sp>
        <p:nvSpPr>
          <p:cNvPr id="5" name="TextBox 4">
            <a:extLst>
              <a:ext uri="{FF2B5EF4-FFF2-40B4-BE49-F238E27FC236}">
                <a16:creationId xmlns:a16="http://schemas.microsoft.com/office/drawing/2014/main" id="{60912B16-C01D-AA4A-AEE7-30D1BDCE3ECF}"/>
              </a:ext>
            </a:extLst>
          </p:cNvPr>
          <p:cNvSpPr txBox="1"/>
          <p:nvPr/>
        </p:nvSpPr>
        <p:spPr>
          <a:xfrm>
            <a:off x="1585070" y="3902688"/>
            <a:ext cx="5092103" cy="400110"/>
          </a:xfrm>
          <a:prstGeom prst="rect">
            <a:avLst/>
          </a:prstGeom>
          <a:noFill/>
        </p:spPr>
        <p:txBody>
          <a:bodyPr wrap="square" rtlCol="0">
            <a:spAutoFit/>
          </a:bodyPr>
          <a:lstStyle/>
          <a:p>
            <a:pPr algn="ctr"/>
            <a:r>
              <a:rPr lang="en-GB" sz="2000" b="1" dirty="0">
                <a:solidFill>
                  <a:srgbClr val="0070C0"/>
                </a:solidFill>
              </a:rPr>
              <a:t>Ismael FOFANA</a:t>
            </a:r>
            <a:endParaRPr lang="x-none" sz="2000" b="1" dirty="0">
              <a:solidFill>
                <a:srgbClr val="0070C0"/>
              </a:solidFill>
            </a:endParaRPr>
          </a:p>
        </p:txBody>
      </p:sp>
      <p:sp>
        <p:nvSpPr>
          <p:cNvPr id="10" name="TextBox 9">
            <a:extLst>
              <a:ext uri="{FF2B5EF4-FFF2-40B4-BE49-F238E27FC236}">
                <a16:creationId xmlns:a16="http://schemas.microsoft.com/office/drawing/2014/main" id="{1E79B2B9-8C37-0D45-AAED-AC22E7A2EECC}"/>
              </a:ext>
            </a:extLst>
          </p:cNvPr>
          <p:cNvSpPr txBox="1"/>
          <p:nvPr/>
        </p:nvSpPr>
        <p:spPr>
          <a:xfrm>
            <a:off x="1577118" y="4387717"/>
            <a:ext cx="5092103" cy="707886"/>
          </a:xfrm>
          <a:prstGeom prst="rect">
            <a:avLst/>
          </a:prstGeom>
          <a:noFill/>
        </p:spPr>
        <p:txBody>
          <a:bodyPr wrap="square" rtlCol="0">
            <a:spAutoFit/>
          </a:bodyPr>
          <a:lstStyle/>
          <a:p>
            <a:pPr algn="ctr"/>
            <a:r>
              <a:rPr lang="en-GB" sz="2000" b="1" dirty="0">
                <a:solidFill>
                  <a:schemeClr val="accent6">
                    <a:lumMod val="50000"/>
                  </a:schemeClr>
                </a:solidFill>
              </a:rPr>
              <a:t>Director for Capacity and Deployment</a:t>
            </a:r>
          </a:p>
          <a:p>
            <a:pPr algn="ctr"/>
            <a:r>
              <a:rPr lang="en-GB" sz="2000" b="1" dirty="0">
                <a:solidFill>
                  <a:schemeClr val="accent6">
                    <a:lumMod val="50000"/>
                  </a:schemeClr>
                </a:solidFill>
              </a:rPr>
              <a:t>Akademiya2063</a:t>
            </a:r>
            <a:endParaRPr lang="x-none" sz="2000" b="1" dirty="0">
              <a:solidFill>
                <a:schemeClr val="accent6">
                  <a:lumMod val="50000"/>
                </a:schemeClr>
              </a:solidFill>
            </a:endParaRPr>
          </a:p>
        </p:txBody>
      </p:sp>
    </p:spTree>
    <p:extLst>
      <p:ext uri="{BB962C8B-B14F-4D97-AF65-F5344CB8AC3E}">
        <p14:creationId xmlns:p14="http://schemas.microsoft.com/office/powerpoint/2010/main" val="2576727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A560BB9-9CD5-46FF-9145-2DCBACF7D473}"/>
              </a:ext>
            </a:extLst>
          </p:cNvPr>
          <p:cNvSpPr>
            <a:spLocks noGrp="1"/>
          </p:cNvSpPr>
          <p:nvPr>
            <p:ph type="title"/>
          </p:nvPr>
        </p:nvSpPr>
        <p:spPr>
          <a:xfrm>
            <a:off x="109283" y="113662"/>
            <a:ext cx="10515600" cy="649818"/>
          </a:xfrm>
        </p:spPr>
        <p:txBody>
          <a:bodyPr>
            <a:normAutofit/>
          </a:bodyPr>
          <a:lstStyle/>
          <a:p>
            <a:r>
              <a:rPr lang="en-US" sz="3200" b="1" dirty="0">
                <a:solidFill>
                  <a:srgbClr val="008000"/>
                </a:solidFill>
              </a:rPr>
              <a:t>Methodology (Cont.)</a:t>
            </a:r>
            <a:endParaRPr lang="en-CA" sz="3200" b="1" dirty="0">
              <a:solidFill>
                <a:srgbClr val="008000"/>
              </a:solidFill>
            </a:endParaRPr>
          </a:p>
        </p:txBody>
      </p:sp>
      <p:sp>
        <p:nvSpPr>
          <p:cNvPr id="13" name="TextBox 12">
            <a:extLst>
              <a:ext uri="{FF2B5EF4-FFF2-40B4-BE49-F238E27FC236}">
                <a16:creationId xmlns:a16="http://schemas.microsoft.com/office/drawing/2014/main" id="{34CEE7CE-E508-45DF-BD6B-4C5819D1BDCC}"/>
              </a:ext>
            </a:extLst>
          </p:cNvPr>
          <p:cNvSpPr txBox="1"/>
          <p:nvPr/>
        </p:nvSpPr>
        <p:spPr>
          <a:xfrm>
            <a:off x="251326" y="1474537"/>
            <a:ext cx="11804550" cy="954107"/>
          </a:xfrm>
          <a:prstGeom prst="rect">
            <a:avLst/>
          </a:prstGeom>
          <a:noFill/>
        </p:spPr>
        <p:txBody>
          <a:bodyPr wrap="square">
            <a:spAutoFit/>
          </a:bodyPr>
          <a:lstStyle/>
          <a:p>
            <a:r>
              <a:rPr lang="en-US" sz="2800" dirty="0"/>
              <a:t>A score is computed to appreciate the impact of the COVID-19-related global trade shock on African food systems.</a:t>
            </a:r>
            <a:endParaRPr lang="en-CA" sz="2800"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86FE74F-DD02-462A-99E9-71C2E347DB71}"/>
                  </a:ext>
                </a:extLst>
              </p:cNvPr>
              <p:cNvSpPr txBox="1"/>
              <p:nvPr/>
            </p:nvSpPr>
            <p:spPr>
              <a:xfrm>
                <a:off x="605604" y="3429000"/>
                <a:ext cx="10252230" cy="601383"/>
              </a:xfrm>
              <a:prstGeom prst="rect">
                <a:avLst/>
              </a:prstGeom>
              <a:noFill/>
            </p:spPr>
            <p:txBody>
              <a:bodyPr wrap="none" lIns="0" tIns="0" rIns="0" bIns="0" rtlCol="0">
                <a:spAutoFit/>
              </a:bodyPr>
              <a:lstStyle/>
              <a:p>
                <a14:m>
                  <m:oMath xmlns:m="http://schemas.openxmlformats.org/officeDocument/2006/math">
                    <m:r>
                      <m:rPr>
                        <m:sty m:val="p"/>
                      </m:rPr>
                      <a:rPr lang="en-US" sz="2400" b="0" i="0" smtClean="0">
                        <a:latin typeface="Cambria Math" panose="02040503050406030204" pitchFamily="18" charset="0"/>
                        <a:ea typeface="Cambria Math" panose="02040503050406030204" pitchFamily="18" charset="0"/>
                      </a:rPr>
                      <m:t>Score</m:t>
                    </m:r>
                    <m:r>
                      <a:rPr lang="en-US" sz="2400" i="0" smtClean="0">
                        <a:latin typeface="Cambria Math" panose="02040503050406030204" pitchFamily="18" charset="0"/>
                        <a:ea typeface="Cambria Math" panose="02040503050406030204" pitchFamily="18" charset="0"/>
                      </a:rPr>
                      <m:t>=</m:t>
                    </m:r>
                    <m:f>
                      <m:fPr>
                        <m:ctrlPr>
                          <a:rPr lang="en-US" sz="2400" i="1" smtClean="0">
                            <a:latin typeface="Cambria Math" panose="02040503050406030204" pitchFamily="18" charset="0"/>
                            <a:ea typeface="Cambria Math" panose="02040503050406030204" pitchFamily="18" charset="0"/>
                          </a:rPr>
                        </m:ctrlPr>
                      </m:fPr>
                      <m:num>
                        <m:r>
                          <m:rPr>
                            <m:nor/>
                          </m:rPr>
                          <a:rPr lang="en-US" sz="2400" b="0" smtClean="0">
                            <a:latin typeface="Cambria" panose="02040503050406030204" pitchFamily="18" charset="0"/>
                            <a:ea typeface="Cambria" panose="02040503050406030204" pitchFamily="18" charset="0"/>
                            <a:cs typeface="Arial" panose="020B0604020202020204" pitchFamily="34" charset="0"/>
                          </a:rPr>
                          <m:t>Number</m:t>
                        </m:r>
                        <m:r>
                          <m:rPr>
                            <m:nor/>
                          </m:rPr>
                          <a:rPr lang="en-US" sz="2400" b="0" smtClean="0">
                            <a:latin typeface="Cambria" panose="02040503050406030204" pitchFamily="18" charset="0"/>
                            <a:ea typeface="Cambria" panose="02040503050406030204" pitchFamily="18" charset="0"/>
                            <a:cs typeface="Arial" panose="020B0604020202020204" pitchFamily="34" charset="0"/>
                          </a:rPr>
                          <m:t> </m:t>
                        </m:r>
                        <m:r>
                          <m:rPr>
                            <m:nor/>
                          </m:rPr>
                          <a:rPr lang="en-US" sz="2400" b="0" smtClean="0">
                            <a:latin typeface="Cambria" panose="02040503050406030204" pitchFamily="18" charset="0"/>
                            <a:ea typeface="Cambria" panose="02040503050406030204" pitchFamily="18" charset="0"/>
                            <a:cs typeface="Arial" panose="020B0604020202020204" pitchFamily="34" charset="0"/>
                          </a:rPr>
                          <m:t>of</m:t>
                        </m:r>
                        <m:r>
                          <m:rPr>
                            <m:nor/>
                          </m:rPr>
                          <a:rPr lang="en-US" sz="2400" b="0" smtClean="0">
                            <a:latin typeface="Cambria" panose="02040503050406030204" pitchFamily="18" charset="0"/>
                            <a:ea typeface="Cambria" panose="02040503050406030204" pitchFamily="18" charset="0"/>
                            <a:cs typeface="Arial" panose="020B0604020202020204" pitchFamily="34" charset="0"/>
                          </a:rPr>
                          <m:t> </m:t>
                        </m:r>
                        <m:r>
                          <m:rPr>
                            <m:nor/>
                          </m:rPr>
                          <a:rPr lang="en-US" sz="2400" b="0" smtClean="0">
                            <a:latin typeface="Cambria" panose="02040503050406030204" pitchFamily="18" charset="0"/>
                            <a:ea typeface="Cambria" panose="02040503050406030204" pitchFamily="18" charset="0"/>
                            <a:cs typeface="Arial" panose="020B0604020202020204" pitchFamily="34" charset="0"/>
                          </a:rPr>
                          <m:t>i</m:t>
                        </m:r>
                        <m:r>
                          <m:rPr>
                            <m:nor/>
                          </m:rPr>
                          <a:rPr lang="en-CA" sz="2400">
                            <a:latin typeface="Cambria" panose="02040503050406030204" pitchFamily="18" charset="0"/>
                            <a:ea typeface="Cambria" panose="02040503050406030204" pitchFamily="18" charset="0"/>
                            <a:cs typeface="Arial" panose="020B0604020202020204" pitchFamily="34" charset="0"/>
                          </a:rPr>
                          <m:t>ndicators</m:t>
                        </m:r>
                        <m:r>
                          <m:rPr>
                            <m:nor/>
                          </m:rPr>
                          <a:rPr lang="en-CA" sz="2400">
                            <a:latin typeface="Cambria" panose="02040503050406030204" pitchFamily="18" charset="0"/>
                            <a:ea typeface="Cambria" panose="02040503050406030204" pitchFamily="18" charset="0"/>
                            <a:cs typeface="Arial" panose="020B0604020202020204" pitchFamily="34" charset="0"/>
                          </a:rPr>
                          <m:t> </m:t>
                        </m:r>
                        <m:r>
                          <m:rPr>
                            <m:nor/>
                          </m:rPr>
                          <a:rPr lang="en-CA" sz="2400">
                            <a:latin typeface="Cambria" panose="02040503050406030204" pitchFamily="18" charset="0"/>
                            <a:ea typeface="Cambria" panose="02040503050406030204" pitchFamily="18" charset="0"/>
                            <a:cs typeface="Arial" panose="020B0604020202020204" pitchFamily="34" charset="0"/>
                          </a:rPr>
                          <m:t>adverselyimpacted</m:t>
                        </m:r>
                        <m:r>
                          <m:rPr>
                            <m:nor/>
                          </m:rPr>
                          <a:rPr lang="en-CA" sz="2400">
                            <a:latin typeface="Cambria" panose="02040503050406030204" pitchFamily="18" charset="0"/>
                            <a:ea typeface="Cambria" panose="02040503050406030204" pitchFamily="18" charset="0"/>
                            <a:cs typeface="Arial" panose="020B0604020202020204" pitchFamily="34" charset="0"/>
                          </a:rPr>
                          <m:t> </m:t>
                        </m:r>
                        <m:r>
                          <m:rPr>
                            <m:nor/>
                          </m:rPr>
                          <a:rPr lang="en-CA" sz="2400">
                            <a:latin typeface="Cambria" panose="02040503050406030204" pitchFamily="18" charset="0"/>
                            <a:ea typeface="Cambria" panose="02040503050406030204" pitchFamily="18" charset="0"/>
                            <a:cs typeface="Arial" panose="020B0604020202020204" pitchFamily="34" charset="0"/>
                          </a:rPr>
                          <m:t>by</m:t>
                        </m:r>
                        <m:r>
                          <m:rPr>
                            <m:nor/>
                          </m:rPr>
                          <a:rPr lang="en-CA" sz="2400">
                            <a:latin typeface="Cambria" panose="02040503050406030204" pitchFamily="18" charset="0"/>
                            <a:ea typeface="Cambria" panose="02040503050406030204" pitchFamily="18" charset="0"/>
                            <a:cs typeface="Arial" panose="020B0604020202020204" pitchFamily="34" charset="0"/>
                          </a:rPr>
                          <m:t> </m:t>
                        </m:r>
                        <m:r>
                          <m:rPr>
                            <m:nor/>
                          </m:rPr>
                          <a:rPr lang="en-CA" sz="2400">
                            <a:latin typeface="Cambria" panose="02040503050406030204" pitchFamily="18" charset="0"/>
                            <a:ea typeface="Cambria" panose="02040503050406030204" pitchFamily="18" charset="0"/>
                            <a:cs typeface="Arial" panose="020B0604020202020204" pitchFamily="34" charset="0"/>
                          </a:rPr>
                          <m:t>the</m:t>
                        </m:r>
                        <m:r>
                          <m:rPr>
                            <m:nor/>
                          </m:rPr>
                          <a:rPr lang="en-CA" sz="2400">
                            <a:latin typeface="Cambria" panose="02040503050406030204" pitchFamily="18" charset="0"/>
                            <a:ea typeface="Cambria" panose="02040503050406030204" pitchFamily="18" charset="0"/>
                            <a:cs typeface="Arial" panose="020B0604020202020204" pitchFamily="34" charset="0"/>
                          </a:rPr>
                          <m:t> </m:t>
                        </m:r>
                        <m:r>
                          <m:rPr>
                            <m:nor/>
                          </m:rPr>
                          <a:rPr lang="en-US" sz="2400" b="0" smtClean="0">
                            <a:latin typeface="Cambria" panose="02040503050406030204" pitchFamily="18" charset="0"/>
                            <a:ea typeface="Cambria" panose="02040503050406030204" pitchFamily="18" charset="0"/>
                            <a:cs typeface="Arial" panose="020B0604020202020204" pitchFamily="34" charset="0"/>
                          </a:rPr>
                          <m:t>COVID</m:t>
                        </m:r>
                        <m:r>
                          <m:rPr>
                            <m:nor/>
                          </m:rPr>
                          <a:rPr lang="en-US" sz="2400" b="0" smtClean="0">
                            <a:latin typeface="Cambria" panose="02040503050406030204" pitchFamily="18" charset="0"/>
                            <a:ea typeface="Cambria" panose="02040503050406030204" pitchFamily="18" charset="0"/>
                            <a:cs typeface="Arial" panose="020B0604020202020204" pitchFamily="34" charset="0"/>
                          </a:rPr>
                          <m:t>−19 </m:t>
                        </m:r>
                        <m:r>
                          <m:rPr>
                            <m:nor/>
                          </m:rPr>
                          <a:rPr lang="en-CA" sz="2400">
                            <a:latin typeface="Cambria" panose="02040503050406030204" pitchFamily="18" charset="0"/>
                            <a:ea typeface="Cambria" panose="02040503050406030204" pitchFamily="18" charset="0"/>
                            <a:cs typeface="Arial" panose="020B0604020202020204" pitchFamily="34" charset="0"/>
                          </a:rPr>
                          <m:t>shock</m:t>
                        </m:r>
                      </m:num>
                      <m:den>
                        <m:r>
                          <m:rPr>
                            <m:sty m:val="p"/>
                          </m:rPr>
                          <a:rPr lang="en-US" sz="2400" b="0" i="0" smtClean="0">
                            <a:latin typeface="Cambria Math" panose="02040503050406030204" pitchFamily="18" charset="0"/>
                            <a:ea typeface="Cambria Math" panose="02040503050406030204" pitchFamily="18" charset="0"/>
                          </a:rPr>
                          <m:t>Total</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number</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of</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indicators</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considered</m:t>
                        </m:r>
                      </m:den>
                    </m:f>
                  </m:oMath>
                </a14:m>
                <a:r>
                  <a:rPr lang="en-CA" sz="2000" dirty="0">
                    <a:latin typeface="Cambria" panose="02040503050406030204" pitchFamily="18" charset="0"/>
                    <a:ea typeface="Cambria" panose="02040503050406030204" pitchFamily="18" charset="0"/>
                    <a:cs typeface="Arial" panose="020B0604020202020204" pitchFamily="34" charset="0"/>
                  </a:rPr>
                  <a:t> x 100</a:t>
                </a:r>
              </a:p>
            </p:txBody>
          </p:sp>
        </mc:Choice>
        <mc:Fallback xmlns="">
          <p:sp>
            <p:nvSpPr>
              <p:cNvPr id="4" name="TextBox 3">
                <a:extLst>
                  <a:ext uri="{FF2B5EF4-FFF2-40B4-BE49-F238E27FC236}">
                    <a16:creationId xmlns:a16="http://schemas.microsoft.com/office/drawing/2014/main" id="{386FE74F-DD02-462A-99E9-71C2E347DB71}"/>
                  </a:ext>
                </a:extLst>
              </p:cNvPr>
              <p:cNvSpPr txBox="1">
                <a:spLocks noRot="1" noChangeAspect="1" noMove="1" noResize="1" noEditPoints="1" noAdjustHandles="1" noChangeArrowheads="1" noChangeShapeType="1" noTextEdit="1"/>
              </p:cNvSpPr>
              <p:nvPr/>
            </p:nvSpPr>
            <p:spPr>
              <a:xfrm>
                <a:off x="605604" y="3429000"/>
                <a:ext cx="10252230" cy="601383"/>
              </a:xfrm>
              <a:prstGeom prst="rect">
                <a:avLst/>
              </a:prstGeom>
              <a:blipFill>
                <a:blip r:embed="rId2"/>
                <a:stretch>
                  <a:fillRect r="-535" b="-8163"/>
                </a:stretch>
              </a:blipFill>
            </p:spPr>
            <p:txBody>
              <a:bodyPr/>
              <a:lstStyle/>
              <a:p>
                <a:r>
                  <a:rPr lang="en-CA">
                    <a:noFill/>
                  </a:rPr>
                  <a:t> </a:t>
                </a:r>
              </a:p>
            </p:txBody>
          </p:sp>
        </mc:Fallback>
      </mc:AlternateContent>
    </p:spTree>
    <p:extLst>
      <p:ext uri="{BB962C8B-B14F-4D97-AF65-F5344CB8AC3E}">
        <p14:creationId xmlns:p14="http://schemas.microsoft.com/office/powerpoint/2010/main" val="2291550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A560BB9-9CD5-46FF-9145-2DCBACF7D473}"/>
              </a:ext>
            </a:extLst>
          </p:cNvPr>
          <p:cNvSpPr>
            <a:spLocks noGrp="1"/>
          </p:cNvSpPr>
          <p:nvPr>
            <p:ph type="title"/>
          </p:nvPr>
        </p:nvSpPr>
        <p:spPr>
          <a:xfrm>
            <a:off x="116889" y="836091"/>
            <a:ext cx="11958222" cy="1325563"/>
          </a:xfrm>
        </p:spPr>
        <p:txBody>
          <a:bodyPr>
            <a:noAutofit/>
          </a:bodyPr>
          <a:lstStyle/>
          <a:p>
            <a:r>
              <a:rPr lang="en-US" sz="3200" dirty="0"/>
              <a:t>Moderate impact of the COVID-19-related global trade shock on the food systems in the selected African countries</a:t>
            </a:r>
            <a:endParaRPr lang="en-CA" sz="3200" dirty="0"/>
          </a:p>
        </p:txBody>
      </p:sp>
      <p:sp>
        <p:nvSpPr>
          <p:cNvPr id="6" name="TextBox 5">
            <a:extLst>
              <a:ext uri="{FF2B5EF4-FFF2-40B4-BE49-F238E27FC236}">
                <a16:creationId xmlns:a16="http://schemas.microsoft.com/office/drawing/2014/main" id="{A7731422-206B-4C70-8DBB-C030E825D9E9}"/>
              </a:ext>
            </a:extLst>
          </p:cNvPr>
          <p:cNvSpPr txBox="1"/>
          <p:nvPr/>
        </p:nvSpPr>
        <p:spPr>
          <a:xfrm>
            <a:off x="221939" y="2201061"/>
            <a:ext cx="11683013" cy="338554"/>
          </a:xfrm>
          <a:prstGeom prst="rect">
            <a:avLst/>
          </a:prstGeom>
          <a:noFill/>
        </p:spPr>
        <p:txBody>
          <a:bodyPr wrap="square">
            <a:spAutoFit/>
          </a:bodyPr>
          <a:lstStyle/>
          <a:p>
            <a:pPr algn="ctr"/>
            <a:r>
              <a:rPr lang="en-US" sz="1600" dirty="0"/>
              <a:t>Sensitivity of food systems to COVID-19-related global trade shock, score in percentage, computed for selected African countries</a:t>
            </a:r>
            <a:endParaRPr lang="en-CA" sz="1600" dirty="0"/>
          </a:p>
        </p:txBody>
      </p:sp>
      <p:graphicFrame>
        <p:nvGraphicFramePr>
          <p:cNvPr id="7" name="Graphique 20">
            <a:extLst>
              <a:ext uri="{FF2B5EF4-FFF2-40B4-BE49-F238E27FC236}">
                <a16:creationId xmlns:a16="http://schemas.microsoft.com/office/drawing/2014/main" id="{756BD2C4-79DD-E148-A4F4-A2A6F5A59418}"/>
              </a:ext>
            </a:extLst>
          </p:cNvPr>
          <p:cNvGraphicFramePr>
            <a:graphicFrameLocks/>
          </p:cNvGraphicFramePr>
          <p:nvPr>
            <p:extLst>
              <p:ext uri="{D42A27DB-BD31-4B8C-83A1-F6EECF244321}">
                <p14:modId xmlns:p14="http://schemas.microsoft.com/office/powerpoint/2010/main" val="3840585580"/>
              </p:ext>
            </p:extLst>
          </p:nvPr>
        </p:nvGraphicFramePr>
        <p:xfrm>
          <a:off x="116889" y="2579022"/>
          <a:ext cx="11958222" cy="4172445"/>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7">
            <a:extLst>
              <a:ext uri="{FF2B5EF4-FFF2-40B4-BE49-F238E27FC236}">
                <a16:creationId xmlns:a16="http://schemas.microsoft.com/office/drawing/2014/main" id="{6397DCFF-0B06-4B1B-ADB1-D59E75BA00E1}"/>
              </a:ext>
            </a:extLst>
          </p:cNvPr>
          <p:cNvSpPr txBox="1">
            <a:spLocks/>
          </p:cNvSpPr>
          <p:nvPr/>
        </p:nvSpPr>
        <p:spPr>
          <a:xfrm>
            <a:off x="109283" y="113662"/>
            <a:ext cx="10515600" cy="6498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en-US" sz="3200" b="1" dirty="0">
                <a:solidFill>
                  <a:srgbClr val="008000"/>
                </a:solidFill>
              </a:rPr>
              <a:t>Findings</a:t>
            </a:r>
            <a:endParaRPr lang="en-CA" sz="3200" b="1" dirty="0">
              <a:solidFill>
                <a:srgbClr val="008000"/>
              </a:solidFill>
            </a:endParaRPr>
          </a:p>
        </p:txBody>
      </p:sp>
    </p:spTree>
    <p:extLst>
      <p:ext uri="{BB962C8B-B14F-4D97-AF65-F5344CB8AC3E}">
        <p14:creationId xmlns:p14="http://schemas.microsoft.com/office/powerpoint/2010/main" val="1866016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A560BB9-9CD5-46FF-9145-2DCBACF7D473}"/>
              </a:ext>
            </a:extLst>
          </p:cNvPr>
          <p:cNvSpPr>
            <a:spLocks noGrp="1"/>
          </p:cNvSpPr>
          <p:nvPr>
            <p:ph type="title"/>
          </p:nvPr>
        </p:nvSpPr>
        <p:spPr/>
        <p:txBody>
          <a:bodyPr>
            <a:normAutofit/>
          </a:bodyPr>
          <a:lstStyle/>
          <a:p>
            <a:r>
              <a:rPr lang="en-CA" sz="2800" dirty="0">
                <a:latin typeface="Calibri" panose="020F0502020204030204" pitchFamily="34" charset="0"/>
                <a:ea typeface="Calibri" panose="020F0502020204030204" pitchFamily="34" charset="0"/>
                <a:cs typeface="Times New Roman" panose="02020603050405020304" pitchFamily="18" charset="0"/>
              </a:rPr>
              <a:t>The Group of c</a:t>
            </a:r>
            <a:r>
              <a:rPr lang="en-CA" sz="2800" dirty="0">
                <a:effectLst/>
                <a:latin typeface="Calibri" panose="020F0502020204030204" pitchFamily="34" charset="0"/>
                <a:ea typeface="Calibri" panose="020F0502020204030204" pitchFamily="34" charset="0"/>
                <a:cs typeface="Times New Roman" panose="02020603050405020304" pitchFamily="18" charset="0"/>
              </a:rPr>
              <a:t>ountries with a diversified export basket are less adversely impacted by the global trade shock.</a:t>
            </a:r>
            <a:endParaRPr lang="en-CA" sz="6000" dirty="0"/>
          </a:p>
        </p:txBody>
      </p:sp>
      <p:graphicFrame>
        <p:nvGraphicFramePr>
          <p:cNvPr id="5" name="Content Placeholder 4">
            <a:extLst>
              <a:ext uri="{FF2B5EF4-FFF2-40B4-BE49-F238E27FC236}">
                <a16:creationId xmlns:a16="http://schemas.microsoft.com/office/drawing/2014/main" id="{B94E7069-CD2F-524C-A625-F0B55783E0E0}"/>
              </a:ext>
            </a:extLst>
          </p:cNvPr>
          <p:cNvGraphicFramePr>
            <a:graphicFrameLocks noGrp="1"/>
          </p:cNvGraphicFramePr>
          <p:nvPr>
            <p:ph idx="1"/>
            <p:extLst>
              <p:ext uri="{D42A27DB-BD31-4B8C-83A1-F6EECF244321}">
                <p14:modId xmlns:p14="http://schemas.microsoft.com/office/powerpoint/2010/main" val="2120300946"/>
              </p:ext>
            </p:extLst>
          </p:nvPr>
        </p:nvGraphicFramePr>
        <p:xfrm>
          <a:off x="693922" y="2707209"/>
          <a:ext cx="10659877" cy="39782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5E5C981C-D280-4E74-901C-41F4C427F3D5}"/>
              </a:ext>
            </a:extLst>
          </p:cNvPr>
          <p:cNvSpPr txBox="1"/>
          <p:nvPr/>
        </p:nvSpPr>
        <p:spPr>
          <a:xfrm>
            <a:off x="838200" y="2392506"/>
            <a:ext cx="10515600" cy="307777"/>
          </a:xfrm>
          <a:prstGeom prst="rect">
            <a:avLst/>
          </a:prstGeom>
          <a:noFill/>
        </p:spPr>
        <p:txBody>
          <a:bodyPr wrap="square">
            <a:spAutoFit/>
          </a:bodyPr>
          <a:lstStyle/>
          <a:p>
            <a:pPr algn="ctr"/>
            <a:r>
              <a:rPr lang="en-US" sz="1400" dirty="0"/>
              <a:t>Impact of COVID-19-related global trade shock on African food systems, average score in percentage, countries grouped by exports</a:t>
            </a:r>
            <a:endParaRPr lang="en-CA" sz="1400" dirty="0"/>
          </a:p>
        </p:txBody>
      </p:sp>
      <p:sp>
        <p:nvSpPr>
          <p:cNvPr id="7" name="Title 7">
            <a:extLst>
              <a:ext uri="{FF2B5EF4-FFF2-40B4-BE49-F238E27FC236}">
                <a16:creationId xmlns:a16="http://schemas.microsoft.com/office/drawing/2014/main" id="{1721F77A-1AAB-4ED7-BA50-14989617EFB6}"/>
              </a:ext>
            </a:extLst>
          </p:cNvPr>
          <p:cNvSpPr txBox="1">
            <a:spLocks/>
          </p:cNvSpPr>
          <p:nvPr/>
        </p:nvSpPr>
        <p:spPr>
          <a:xfrm>
            <a:off x="109283" y="113662"/>
            <a:ext cx="10515600" cy="6498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en-US" sz="3200" b="1" dirty="0">
                <a:solidFill>
                  <a:srgbClr val="008000"/>
                </a:solidFill>
              </a:rPr>
              <a:t>Findings (Cont.)</a:t>
            </a:r>
            <a:endParaRPr lang="en-CA" sz="3200" b="1" dirty="0">
              <a:solidFill>
                <a:srgbClr val="008000"/>
              </a:solidFill>
            </a:endParaRPr>
          </a:p>
        </p:txBody>
      </p:sp>
    </p:spTree>
    <p:extLst>
      <p:ext uri="{BB962C8B-B14F-4D97-AF65-F5344CB8AC3E}">
        <p14:creationId xmlns:p14="http://schemas.microsoft.com/office/powerpoint/2010/main" val="3016760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A560BB9-9CD5-46FF-9145-2DCBACF7D473}"/>
              </a:ext>
            </a:extLst>
          </p:cNvPr>
          <p:cNvSpPr>
            <a:spLocks noGrp="1"/>
          </p:cNvSpPr>
          <p:nvPr>
            <p:ph type="title"/>
          </p:nvPr>
        </p:nvSpPr>
        <p:spPr>
          <a:xfrm>
            <a:off x="-2" y="938609"/>
            <a:ext cx="12192000" cy="1325563"/>
          </a:xfrm>
        </p:spPr>
        <p:txBody>
          <a:bodyPr>
            <a:noAutofit/>
          </a:bodyPr>
          <a:lstStyle/>
          <a:p>
            <a:r>
              <a:rPr lang="en-US" sz="2800" dirty="0"/>
              <a:t>Food processing and food service industries are the most vulnerable component of the system to the global trade shock caused by the COVID-19 pandemic</a:t>
            </a:r>
            <a:endParaRPr lang="en-CA" sz="2800" dirty="0"/>
          </a:p>
        </p:txBody>
      </p:sp>
      <p:sp>
        <p:nvSpPr>
          <p:cNvPr id="13" name="TextBox 12">
            <a:extLst>
              <a:ext uri="{FF2B5EF4-FFF2-40B4-BE49-F238E27FC236}">
                <a16:creationId xmlns:a16="http://schemas.microsoft.com/office/drawing/2014/main" id="{2D76E9A8-AA18-4B31-BED9-874AC51BEDBE}"/>
              </a:ext>
            </a:extLst>
          </p:cNvPr>
          <p:cNvSpPr txBox="1"/>
          <p:nvPr/>
        </p:nvSpPr>
        <p:spPr>
          <a:xfrm>
            <a:off x="838199" y="2418060"/>
            <a:ext cx="10515599" cy="307777"/>
          </a:xfrm>
          <a:prstGeom prst="rect">
            <a:avLst/>
          </a:prstGeom>
          <a:noFill/>
        </p:spPr>
        <p:txBody>
          <a:bodyPr wrap="square">
            <a:spAutoFit/>
          </a:bodyPr>
          <a:lstStyle/>
          <a:p>
            <a:pPr algn="ctr"/>
            <a:r>
              <a:rPr lang="en-US" sz="1400" dirty="0"/>
              <a:t>Sensitivity to COVID-19-related global trade shock, average score in percentage, by country groups and along the food system chain</a:t>
            </a:r>
            <a:endParaRPr lang="en-CA" sz="1400" dirty="0"/>
          </a:p>
        </p:txBody>
      </p:sp>
      <p:graphicFrame>
        <p:nvGraphicFramePr>
          <p:cNvPr id="16" name="Content Placeholder 15">
            <a:extLst>
              <a:ext uri="{FF2B5EF4-FFF2-40B4-BE49-F238E27FC236}">
                <a16:creationId xmlns:a16="http://schemas.microsoft.com/office/drawing/2014/main" id="{573B7B78-428B-4DBB-984E-D0924E502970}"/>
              </a:ext>
            </a:extLst>
          </p:cNvPr>
          <p:cNvGraphicFramePr>
            <a:graphicFrameLocks noGrp="1"/>
          </p:cNvGraphicFramePr>
          <p:nvPr>
            <p:ph idx="1"/>
            <p:extLst>
              <p:ext uri="{D42A27DB-BD31-4B8C-83A1-F6EECF244321}">
                <p14:modId xmlns:p14="http://schemas.microsoft.com/office/powerpoint/2010/main" val="370781739"/>
              </p:ext>
            </p:extLst>
          </p:nvPr>
        </p:nvGraphicFramePr>
        <p:xfrm>
          <a:off x="918099" y="2879725"/>
          <a:ext cx="10515600" cy="3978275"/>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7">
            <a:extLst>
              <a:ext uri="{FF2B5EF4-FFF2-40B4-BE49-F238E27FC236}">
                <a16:creationId xmlns:a16="http://schemas.microsoft.com/office/drawing/2014/main" id="{DC8C90E6-7684-4A65-B885-8072A34A4FE7}"/>
              </a:ext>
            </a:extLst>
          </p:cNvPr>
          <p:cNvSpPr txBox="1">
            <a:spLocks/>
          </p:cNvSpPr>
          <p:nvPr/>
        </p:nvSpPr>
        <p:spPr>
          <a:xfrm>
            <a:off x="109283" y="113662"/>
            <a:ext cx="10515600" cy="6498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en-US" sz="3200" b="1" dirty="0">
                <a:solidFill>
                  <a:srgbClr val="008000"/>
                </a:solidFill>
              </a:rPr>
              <a:t>Findings (Cont.)</a:t>
            </a:r>
            <a:endParaRPr lang="en-CA" sz="3200" b="1" dirty="0">
              <a:solidFill>
                <a:srgbClr val="008000"/>
              </a:solidFill>
            </a:endParaRPr>
          </a:p>
        </p:txBody>
      </p:sp>
    </p:spTree>
    <p:extLst>
      <p:ext uri="{BB962C8B-B14F-4D97-AF65-F5344CB8AC3E}">
        <p14:creationId xmlns:p14="http://schemas.microsoft.com/office/powerpoint/2010/main" val="1553020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A560BB9-9CD5-46FF-9145-2DCBACF7D473}"/>
              </a:ext>
            </a:extLst>
          </p:cNvPr>
          <p:cNvSpPr>
            <a:spLocks noGrp="1"/>
          </p:cNvSpPr>
          <p:nvPr>
            <p:ph type="title"/>
          </p:nvPr>
        </p:nvSpPr>
        <p:spPr>
          <a:xfrm>
            <a:off x="332173" y="1320350"/>
            <a:ext cx="10515600" cy="659372"/>
          </a:xfrm>
        </p:spPr>
        <p:txBody>
          <a:bodyPr>
            <a:noAutofit/>
          </a:bodyPr>
          <a:lstStyle/>
          <a:p>
            <a:r>
              <a:rPr lang="en-US" sz="3200" b="1" dirty="0">
                <a:solidFill>
                  <a:srgbClr val="008000"/>
                </a:solidFill>
              </a:rPr>
              <a:t>Conclusion and Key Recommendations</a:t>
            </a:r>
            <a:endParaRPr lang="en-CA" sz="3200" b="1" dirty="0">
              <a:solidFill>
                <a:srgbClr val="008000"/>
              </a:solidFill>
            </a:endParaRPr>
          </a:p>
        </p:txBody>
      </p:sp>
      <p:sp>
        <p:nvSpPr>
          <p:cNvPr id="3" name="Content Placeholder 2">
            <a:extLst>
              <a:ext uri="{FF2B5EF4-FFF2-40B4-BE49-F238E27FC236}">
                <a16:creationId xmlns:a16="http://schemas.microsoft.com/office/drawing/2014/main" id="{071FD7CE-2AB6-42CB-BEB1-54242362D98B}"/>
              </a:ext>
            </a:extLst>
          </p:cNvPr>
          <p:cNvSpPr>
            <a:spLocks noGrp="1"/>
          </p:cNvSpPr>
          <p:nvPr>
            <p:ph idx="1"/>
          </p:nvPr>
        </p:nvSpPr>
        <p:spPr>
          <a:xfrm>
            <a:off x="1287263" y="2597021"/>
            <a:ext cx="10750858" cy="2800603"/>
          </a:xfrm>
        </p:spPr>
        <p:txBody>
          <a:bodyPr>
            <a:normAutofit/>
          </a:bodyPr>
          <a:lstStyle/>
          <a:p>
            <a:pPr>
              <a:lnSpc>
                <a:spcPct val="100000"/>
              </a:lnSpc>
              <a:spcBef>
                <a:spcPts val="1800"/>
              </a:spcBef>
              <a:spcAft>
                <a:spcPts val="1800"/>
              </a:spcAft>
              <a:buFont typeface="Wingdings" panose="05000000000000000000" pitchFamily="2" charset="2"/>
              <a:buChar char="ü"/>
            </a:pPr>
            <a:r>
              <a:rPr lang="en-US" sz="3200" dirty="0">
                <a:solidFill>
                  <a:schemeClr val="tx1"/>
                </a:solidFill>
              </a:rPr>
              <a:t>Well-diversified export basket is key to strengthening the resilience of Africa’s food systems to external shocks.</a:t>
            </a:r>
          </a:p>
          <a:p>
            <a:pPr>
              <a:lnSpc>
                <a:spcPct val="100000"/>
              </a:lnSpc>
              <a:spcBef>
                <a:spcPts val="2400"/>
              </a:spcBef>
              <a:spcAft>
                <a:spcPts val="2400"/>
              </a:spcAft>
              <a:buFont typeface="Wingdings" panose="05000000000000000000" pitchFamily="2" charset="2"/>
              <a:buChar char="ü"/>
            </a:pPr>
            <a:r>
              <a:rPr lang="en-CA" sz="3200" dirty="0">
                <a:solidFill>
                  <a:schemeClr val="tx1"/>
                </a:solidFill>
                <a:ea typeface="Calibri" panose="020F0502020204030204" pitchFamily="34" charset="0"/>
              </a:rPr>
              <a:t>E</a:t>
            </a:r>
            <a:r>
              <a:rPr lang="en-CA" sz="3200" dirty="0">
                <a:solidFill>
                  <a:schemeClr val="tx1"/>
                </a:solidFill>
                <a:effectLst/>
                <a:ea typeface="Calibri" panose="020F0502020204030204" pitchFamily="34" charset="0"/>
              </a:rPr>
              <a:t>mbracing digital technologies across the food value chain to mitigate the adverse impact of external shocks.</a:t>
            </a:r>
            <a:endParaRPr lang="en-CA" sz="3200" dirty="0">
              <a:solidFill>
                <a:schemeClr val="tx1"/>
              </a:solidFill>
            </a:endParaRPr>
          </a:p>
        </p:txBody>
      </p:sp>
    </p:spTree>
    <p:extLst>
      <p:ext uri="{BB962C8B-B14F-4D97-AF65-F5344CB8AC3E}">
        <p14:creationId xmlns:p14="http://schemas.microsoft.com/office/powerpoint/2010/main" val="2262162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with medium confidence">
            <a:extLst>
              <a:ext uri="{FF2B5EF4-FFF2-40B4-BE49-F238E27FC236}">
                <a16:creationId xmlns:a16="http://schemas.microsoft.com/office/drawing/2014/main" id="{8482CBAF-984E-E744-804D-5EEB86DF22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09600"/>
            <a:ext cx="11277600" cy="5638800"/>
          </a:xfrm>
          <a:prstGeom prst="rect">
            <a:avLst/>
          </a:prstGeom>
        </p:spPr>
      </p:pic>
    </p:spTree>
    <p:extLst>
      <p:ext uri="{BB962C8B-B14F-4D97-AF65-F5344CB8AC3E}">
        <p14:creationId xmlns:p14="http://schemas.microsoft.com/office/powerpoint/2010/main" val="2626165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EE9BA-BC55-4A48-89F1-70AB678F478E}"/>
              </a:ext>
            </a:extLst>
          </p:cNvPr>
          <p:cNvSpPr>
            <a:spLocks noGrp="1"/>
          </p:cNvSpPr>
          <p:nvPr>
            <p:ph type="ctrTitle"/>
          </p:nvPr>
        </p:nvSpPr>
        <p:spPr>
          <a:xfrm>
            <a:off x="914400" y="1379416"/>
            <a:ext cx="10363200" cy="2388981"/>
          </a:xfrm>
        </p:spPr>
        <p:txBody>
          <a:bodyPr>
            <a:normAutofit fontScale="90000"/>
          </a:bodyPr>
          <a:lstStyle/>
          <a:p>
            <a:r>
              <a:rPr lang="en-US" dirty="0">
                <a:solidFill>
                  <a:schemeClr val="accent1">
                    <a:lumMod val="50000"/>
                  </a:schemeClr>
                </a:solidFill>
              </a:rPr>
              <a:t>Impact of COVID-19 Induced </a:t>
            </a:r>
            <a:br>
              <a:rPr lang="en-US" dirty="0">
                <a:solidFill>
                  <a:schemeClr val="accent1">
                    <a:lumMod val="50000"/>
                  </a:schemeClr>
                </a:solidFill>
              </a:rPr>
            </a:br>
            <a:r>
              <a:rPr lang="en-US" dirty="0">
                <a:solidFill>
                  <a:schemeClr val="accent1">
                    <a:lumMod val="50000"/>
                  </a:schemeClr>
                </a:solidFill>
              </a:rPr>
              <a:t>Global Trade Disruptions on </a:t>
            </a:r>
            <a:br>
              <a:rPr lang="en-US" dirty="0">
                <a:solidFill>
                  <a:schemeClr val="accent1">
                    <a:lumMod val="50000"/>
                  </a:schemeClr>
                </a:solidFill>
              </a:rPr>
            </a:br>
            <a:r>
              <a:rPr lang="en-US" dirty="0">
                <a:solidFill>
                  <a:schemeClr val="accent1">
                    <a:lumMod val="50000"/>
                  </a:schemeClr>
                </a:solidFill>
              </a:rPr>
              <a:t>African Food Systems</a:t>
            </a:r>
          </a:p>
        </p:txBody>
      </p:sp>
      <p:sp>
        <p:nvSpPr>
          <p:cNvPr id="3" name="Content Placeholder 2">
            <a:extLst>
              <a:ext uri="{FF2B5EF4-FFF2-40B4-BE49-F238E27FC236}">
                <a16:creationId xmlns:a16="http://schemas.microsoft.com/office/drawing/2014/main" id="{94051EEF-BD12-5849-803C-B6A3CB41EA97}"/>
              </a:ext>
            </a:extLst>
          </p:cNvPr>
          <p:cNvSpPr>
            <a:spLocks noGrp="1"/>
          </p:cNvSpPr>
          <p:nvPr>
            <p:ph type="subTitle" idx="1"/>
          </p:nvPr>
        </p:nvSpPr>
        <p:spPr>
          <a:xfrm>
            <a:off x="1524000" y="4350059"/>
            <a:ext cx="9144000" cy="2050742"/>
          </a:xfrm>
        </p:spPr>
        <p:txBody>
          <a:bodyPr>
            <a:normAutofit/>
          </a:bodyPr>
          <a:lstStyle/>
          <a:p>
            <a:r>
              <a:rPr lang="en-US" sz="2800" dirty="0">
                <a:solidFill>
                  <a:schemeClr val="accent6">
                    <a:lumMod val="50000"/>
                  </a:schemeClr>
                </a:solidFill>
              </a:rPr>
              <a:t>Ismael FOFANA, Akademiya2063</a:t>
            </a:r>
          </a:p>
          <a:p>
            <a:r>
              <a:rPr lang="en-US" sz="2800" dirty="0">
                <a:solidFill>
                  <a:schemeClr val="accent6">
                    <a:lumMod val="50000"/>
                  </a:schemeClr>
                </a:solidFill>
              </a:rPr>
              <a:t>Alhassane CAMARA, University of Sherbrooke</a:t>
            </a:r>
          </a:p>
          <a:p>
            <a:r>
              <a:rPr lang="en-US" sz="2800" dirty="0">
                <a:solidFill>
                  <a:schemeClr val="accent6">
                    <a:lumMod val="50000"/>
                  </a:schemeClr>
                </a:solidFill>
              </a:rPr>
              <a:t>Mariam A. DIALLO, Akademiya2063 </a:t>
            </a:r>
          </a:p>
          <a:p>
            <a:r>
              <a:rPr lang="en-US" sz="2800" dirty="0">
                <a:solidFill>
                  <a:schemeClr val="accent6">
                    <a:lumMod val="50000"/>
                  </a:schemeClr>
                </a:solidFill>
              </a:rPr>
              <a:t>Leysa M. SALL, Akademiya2063</a:t>
            </a:r>
          </a:p>
        </p:txBody>
      </p:sp>
    </p:spTree>
    <p:extLst>
      <p:ext uri="{BB962C8B-B14F-4D97-AF65-F5344CB8AC3E}">
        <p14:creationId xmlns:p14="http://schemas.microsoft.com/office/powerpoint/2010/main" val="2042809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63BE8-DB95-9B4B-940F-D1C23C8F775A}"/>
              </a:ext>
            </a:extLst>
          </p:cNvPr>
          <p:cNvSpPr>
            <a:spLocks noGrp="1"/>
          </p:cNvSpPr>
          <p:nvPr>
            <p:ph type="title"/>
          </p:nvPr>
        </p:nvSpPr>
        <p:spPr>
          <a:xfrm>
            <a:off x="62145" y="836091"/>
            <a:ext cx="12064752" cy="1325563"/>
          </a:xfrm>
        </p:spPr>
        <p:txBody>
          <a:bodyPr>
            <a:normAutofit/>
          </a:bodyPr>
          <a:lstStyle/>
          <a:p>
            <a:r>
              <a:rPr lang="en-CA" sz="3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COVID-19 pandemic has resulted in major disruptions in global trade and markets of primary commodities</a:t>
            </a:r>
            <a:endParaRPr lang="en-US" sz="7200" dirty="0">
              <a:solidFill>
                <a:schemeClr val="tx1"/>
              </a:solidFill>
            </a:endParaRPr>
          </a:p>
        </p:txBody>
      </p:sp>
      <p:sp>
        <p:nvSpPr>
          <p:cNvPr id="6" name="TextBox 5">
            <a:extLst>
              <a:ext uri="{FF2B5EF4-FFF2-40B4-BE49-F238E27FC236}">
                <a16:creationId xmlns:a16="http://schemas.microsoft.com/office/drawing/2014/main" id="{BC085746-5D0C-4698-917B-A9B3C209C4CF}"/>
              </a:ext>
            </a:extLst>
          </p:cNvPr>
          <p:cNvSpPr txBox="1"/>
          <p:nvPr/>
        </p:nvSpPr>
        <p:spPr>
          <a:xfrm>
            <a:off x="62145" y="2280543"/>
            <a:ext cx="12064752" cy="338554"/>
          </a:xfrm>
          <a:prstGeom prst="rect">
            <a:avLst/>
          </a:prstGeom>
          <a:noFill/>
        </p:spPr>
        <p:txBody>
          <a:bodyPr wrap="square">
            <a:spAutoFit/>
          </a:bodyPr>
          <a:lstStyle/>
          <a:p>
            <a:pPr algn="ctr"/>
            <a:r>
              <a:rPr lang="en-US" sz="1600" dirty="0"/>
              <a:t>Changes in primary commodity prices between 2019 and 2020, percentage point difference between estimated and predicted prices for 2020</a:t>
            </a:r>
            <a:endParaRPr lang="en-CA" sz="1600" dirty="0"/>
          </a:p>
        </p:txBody>
      </p:sp>
      <p:graphicFrame>
        <p:nvGraphicFramePr>
          <p:cNvPr id="8" name="Graphique 17">
            <a:extLst>
              <a:ext uri="{FF2B5EF4-FFF2-40B4-BE49-F238E27FC236}">
                <a16:creationId xmlns:a16="http://schemas.microsoft.com/office/drawing/2014/main" id="{81515B88-0CDB-4C21-A3EA-2C6E19DAC6C2}"/>
              </a:ext>
            </a:extLst>
          </p:cNvPr>
          <p:cNvGraphicFramePr>
            <a:graphicFrameLocks/>
          </p:cNvGraphicFramePr>
          <p:nvPr>
            <p:extLst>
              <p:ext uri="{D42A27DB-BD31-4B8C-83A1-F6EECF244321}">
                <p14:modId xmlns:p14="http://schemas.microsoft.com/office/powerpoint/2010/main" val="1306055250"/>
              </p:ext>
            </p:extLst>
          </p:nvPr>
        </p:nvGraphicFramePr>
        <p:xfrm>
          <a:off x="158750" y="2737986"/>
          <a:ext cx="11874500" cy="4009043"/>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7">
            <a:extLst>
              <a:ext uri="{FF2B5EF4-FFF2-40B4-BE49-F238E27FC236}">
                <a16:creationId xmlns:a16="http://schemas.microsoft.com/office/drawing/2014/main" id="{ABFF9BE0-FE95-479F-A87B-AAE5967CB65E}"/>
              </a:ext>
            </a:extLst>
          </p:cNvPr>
          <p:cNvSpPr txBox="1">
            <a:spLocks/>
          </p:cNvSpPr>
          <p:nvPr/>
        </p:nvSpPr>
        <p:spPr>
          <a:xfrm>
            <a:off x="112452" y="54421"/>
            <a:ext cx="8046127" cy="4871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0" i="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en-US" sz="3200" b="1" dirty="0">
                <a:solidFill>
                  <a:srgbClr val="008000"/>
                </a:solidFill>
              </a:rPr>
              <a:t>Introduction</a:t>
            </a:r>
            <a:endParaRPr lang="en-CA" sz="3200" b="1" dirty="0">
              <a:solidFill>
                <a:srgbClr val="008000"/>
              </a:solidFill>
            </a:endParaRPr>
          </a:p>
        </p:txBody>
      </p:sp>
    </p:spTree>
    <p:extLst>
      <p:ext uri="{BB962C8B-B14F-4D97-AF65-F5344CB8AC3E}">
        <p14:creationId xmlns:p14="http://schemas.microsoft.com/office/powerpoint/2010/main" val="202116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63BE8-DB95-9B4B-940F-D1C23C8F775A}"/>
              </a:ext>
            </a:extLst>
          </p:cNvPr>
          <p:cNvSpPr>
            <a:spLocks noGrp="1"/>
          </p:cNvSpPr>
          <p:nvPr>
            <p:ph type="title"/>
          </p:nvPr>
        </p:nvSpPr>
        <p:spPr>
          <a:xfrm>
            <a:off x="62145" y="836091"/>
            <a:ext cx="12064752" cy="1325563"/>
          </a:xfrm>
        </p:spPr>
        <p:txBody>
          <a:bodyPr>
            <a:normAutofit/>
          </a:bodyPr>
          <a:lstStyle/>
          <a:p>
            <a:r>
              <a:rPr lang="en-CA"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COVID-19 pandemic has resulted in major disruptions in global trade and markets of primary commodities (cont.)</a:t>
            </a:r>
            <a:endParaRPr lang="en-US" sz="6600" dirty="0">
              <a:solidFill>
                <a:schemeClr val="tx1"/>
              </a:solidFill>
            </a:endParaRPr>
          </a:p>
        </p:txBody>
      </p:sp>
      <p:sp>
        <p:nvSpPr>
          <p:cNvPr id="6" name="TextBox 5">
            <a:extLst>
              <a:ext uri="{FF2B5EF4-FFF2-40B4-BE49-F238E27FC236}">
                <a16:creationId xmlns:a16="http://schemas.microsoft.com/office/drawing/2014/main" id="{BC085746-5D0C-4698-917B-A9B3C209C4CF}"/>
              </a:ext>
            </a:extLst>
          </p:cNvPr>
          <p:cNvSpPr txBox="1"/>
          <p:nvPr/>
        </p:nvSpPr>
        <p:spPr>
          <a:xfrm>
            <a:off x="836721" y="2280543"/>
            <a:ext cx="10515600" cy="307777"/>
          </a:xfrm>
          <a:prstGeom prst="rect">
            <a:avLst/>
          </a:prstGeom>
          <a:noFill/>
        </p:spPr>
        <p:txBody>
          <a:bodyPr wrap="square">
            <a:spAutoFit/>
          </a:bodyPr>
          <a:lstStyle/>
          <a:p>
            <a:pPr algn="ctr"/>
            <a:r>
              <a:rPr lang="en-US" sz="1400"/>
              <a:t>Sector-specific percentage changes in global trade of commodities between 2019 and 2020</a:t>
            </a:r>
            <a:endParaRPr lang="en-CA" sz="1400" dirty="0"/>
          </a:p>
        </p:txBody>
      </p:sp>
      <p:graphicFrame>
        <p:nvGraphicFramePr>
          <p:cNvPr id="8" name="Graphique 16">
            <a:extLst>
              <a:ext uri="{FF2B5EF4-FFF2-40B4-BE49-F238E27FC236}">
                <a16:creationId xmlns:a16="http://schemas.microsoft.com/office/drawing/2014/main" id="{8369418F-6064-2B48-A788-855250EBDB3B}"/>
              </a:ext>
            </a:extLst>
          </p:cNvPr>
          <p:cNvGraphicFramePr>
            <a:graphicFrameLocks noGrp="1"/>
          </p:cNvGraphicFramePr>
          <p:nvPr>
            <p:ph idx="1"/>
            <p:extLst>
              <p:ext uri="{D42A27DB-BD31-4B8C-83A1-F6EECF244321}">
                <p14:modId xmlns:p14="http://schemas.microsoft.com/office/powerpoint/2010/main" val="2490096488"/>
              </p:ext>
            </p:extLst>
          </p:nvPr>
        </p:nvGraphicFramePr>
        <p:xfrm>
          <a:off x="838200" y="2707209"/>
          <a:ext cx="10515600" cy="3978275"/>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7">
            <a:extLst>
              <a:ext uri="{FF2B5EF4-FFF2-40B4-BE49-F238E27FC236}">
                <a16:creationId xmlns:a16="http://schemas.microsoft.com/office/drawing/2014/main" id="{8A28B374-1ACB-4E36-99E3-2EBF73F8A014}"/>
              </a:ext>
            </a:extLst>
          </p:cNvPr>
          <p:cNvSpPr txBox="1">
            <a:spLocks/>
          </p:cNvSpPr>
          <p:nvPr/>
        </p:nvSpPr>
        <p:spPr>
          <a:xfrm>
            <a:off x="112452" y="54420"/>
            <a:ext cx="8046127" cy="50487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0" i="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en-US" sz="3200" b="1" dirty="0">
                <a:solidFill>
                  <a:srgbClr val="008000"/>
                </a:solidFill>
              </a:rPr>
              <a:t>Introduction (Cont.)</a:t>
            </a:r>
            <a:endParaRPr lang="en-CA" sz="3200" b="1" dirty="0">
              <a:solidFill>
                <a:srgbClr val="008000"/>
              </a:solidFill>
            </a:endParaRPr>
          </a:p>
        </p:txBody>
      </p:sp>
    </p:spTree>
    <p:extLst>
      <p:ext uri="{BB962C8B-B14F-4D97-AF65-F5344CB8AC3E}">
        <p14:creationId xmlns:p14="http://schemas.microsoft.com/office/powerpoint/2010/main" val="2327168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63BE8-DB95-9B4B-940F-D1C23C8F775A}"/>
              </a:ext>
            </a:extLst>
          </p:cNvPr>
          <p:cNvSpPr>
            <a:spLocks noGrp="1"/>
          </p:cNvSpPr>
          <p:nvPr>
            <p:ph type="title"/>
          </p:nvPr>
        </p:nvSpPr>
        <p:spPr>
          <a:xfrm>
            <a:off x="1" y="765069"/>
            <a:ext cx="12191999" cy="1325563"/>
          </a:xfrm>
        </p:spPr>
        <p:txBody>
          <a:bodyPr>
            <a:noAutofit/>
          </a:bodyPr>
          <a:lstStyle/>
          <a:p>
            <a:r>
              <a:rPr lang="en-US" sz="2800" dirty="0">
                <a:solidFill>
                  <a:schemeClr val="tx1"/>
                </a:solidFill>
              </a:rPr>
              <a:t>Export baskets of most African countries are highly dependent on primary commodities.</a:t>
            </a:r>
          </a:p>
        </p:txBody>
      </p:sp>
      <p:graphicFrame>
        <p:nvGraphicFramePr>
          <p:cNvPr id="4" name="Content Placeholder 3">
            <a:extLst>
              <a:ext uri="{FF2B5EF4-FFF2-40B4-BE49-F238E27FC236}">
                <a16:creationId xmlns:a16="http://schemas.microsoft.com/office/drawing/2014/main" id="{D9B5DF46-3FA1-DE4B-99ED-F1A0CAF6E00D}"/>
              </a:ext>
            </a:extLst>
          </p:cNvPr>
          <p:cNvGraphicFramePr>
            <a:graphicFrameLocks noGrp="1"/>
          </p:cNvGraphicFramePr>
          <p:nvPr>
            <p:ph idx="1"/>
            <p:extLst>
              <p:ext uri="{D42A27DB-BD31-4B8C-83A1-F6EECF244321}">
                <p14:modId xmlns:p14="http://schemas.microsoft.com/office/powerpoint/2010/main" val="3717925991"/>
              </p:ext>
            </p:extLst>
          </p:nvPr>
        </p:nvGraphicFramePr>
        <p:xfrm>
          <a:off x="91735" y="2325951"/>
          <a:ext cx="6081203" cy="44416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6A8D58CF-2F47-6745-8B89-A9A93C8E13DA}"/>
              </a:ext>
            </a:extLst>
          </p:cNvPr>
          <p:cNvGraphicFramePr>
            <a:graphicFrameLocks/>
          </p:cNvGraphicFramePr>
          <p:nvPr>
            <p:extLst>
              <p:ext uri="{D42A27DB-BD31-4B8C-83A1-F6EECF244321}">
                <p14:modId xmlns:p14="http://schemas.microsoft.com/office/powerpoint/2010/main" val="858755244"/>
              </p:ext>
            </p:extLst>
          </p:nvPr>
        </p:nvGraphicFramePr>
        <p:xfrm>
          <a:off x="6338657" y="2325951"/>
          <a:ext cx="5761608" cy="44416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DDB8A0F-21C2-4EF9-8998-06204BF9A145}"/>
              </a:ext>
            </a:extLst>
          </p:cNvPr>
          <p:cNvSpPr txBox="1"/>
          <p:nvPr/>
        </p:nvSpPr>
        <p:spPr>
          <a:xfrm>
            <a:off x="6338657" y="2007506"/>
            <a:ext cx="5761608" cy="307777"/>
          </a:xfrm>
          <a:prstGeom prst="rect">
            <a:avLst/>
          </a:prstGeom>
          <a:noFill/>
        </p:spPr>
        <p:txBody>
          <a:bodyPr wrap="square">
            <a:spAutoFit/>
          </a:bodyPr>
          <a:lstStyle/>
          <a:p>
            <a:pPr algn="ctr"/>
            <a:r>
              <a:rPr lang="en-CA" sz="1400" dirty="0"/>
              <a:t>Percentage share of primary commodities in total imports in 2019</a:t>
            </a:r>
          </a:p>
        </p:txBody>
      </p:sp>
      <p:sp>
        <p:nvSpPr>
          <p:cNvPr id="10" name="TextBox 9">
            <a:extLst>
              <a:ext uri="{FF2B5EF4-FFF2-40B4-BE49-F238E27FC236}">
                <a16:creationId xmlns:a16="http://schemas.microsoft.com/office/drawing/2014/main" id="{0E1E4C57-40F2-4F90-A0B7-BC4DB07837C7}"/>
              </a:ext>
            </a:extLst>
          </p:cNvPr>
          <p:cNvSpPr txBox="1"/>
          <p:nvPr/>
        </p:nvSpPr>
        <p:spPr>
          <a:xfrm>
            <a:off x="91734" y="2007507"/>
            <a:ext cx="6081203" cy="307777"/>
          </a:xfrm>
          <a:prstGeom prst="rect">
            <a:avLst/>
          </a:prstGeom>
          <a:noFill/>
        </p:spPr>
        <p:txBody>
          <a:bodyPr wrap="square">
            <a:spAutoFit/>
          </a:bodyPr>
          <a:lstStyle/>
          <a:p>
            <a:pPr algn="ctr"/>
            <a:r>
              <a:rPr lang="en-CA" sz="1400" dirty="0"/>
              <a:t>Percentage share of primary commodities in total exports, 2019</a:t>
            </a:r>
          </a:p>
        </p:txBody>
      </p:sp>
      <p:sp>
        <p:nvSpPr>
          <p:cNvPr id="7" name="Title 7">
            <a:extLst>
              <a:ext uri="{FF2B5EF4-FFF2-40B4-BE49-F238E27FC236}">
                <a16:creationId xmlns:a16="http://schemas.microsoft.com/office/drawing/2014/main" id="{FFCF5384-0E49-4B86-9DD4-2ED7C5D5D3F3}"/>
              </a:ext>
            </a:extLst>
          </p:cNvPr>
          <p:cNvSpPr txBox="1">
            <a:spLocks/>
          </p:cNvSpPr>
          <p:nvPr/>
        </p:nvSpPr>
        <p:spPr>
          <a:xfrm>
            <a:off x="112452" y="54420"/>
            <a:ext cx="8046127" cy="50487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0" i="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en-US" sz="3200" b="1" dirty="0">
                <a:solidFill>
                  <a:srgbClr val="008000"/>
                </a:solidFill>
              </a:rPr>
              <a:t>Introduction (Cont.)</a:t>
            </a:r>
            <a:endParaRPr lang="en-CA" sz="3200" b="1" dirty="0">
              <a:solidFill>
                <a:srgbClr val="008000"/>
              </a:solidFill>
            </a:endParaRPr>
          </a:p>
        </p:txBody>
      </p:sp>
    </p:spTree>
    <p:extLst>
      <p:ext uri="{BB962C8B-B14F-4D97-AF65-F5344CB8AC3E}">
        <p14:creationId xmlns:p14="http://schemas.microsoft.com/office/powerpoint/2010/main" val="399029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F1D48DD-DDDF-4D24-A18B-2E5678963399}"/>
              </a:ext>
            </a:extLst>
          </p:cNvPr>
          <p:cNvSpPr>
            <a:spLocks noGrp="1"/>
          </p:cNvSpPr>
          <p:nvPr>
            <p:ph idx="1"/>
          </p:nvPr>
        </p:nvSpPr>
        <p:spPr>
          <a:xfrm>
            <a:off x="121329" y="1815425"/>
            <a:ext cx="11949342" cy="4105981"/>
          </a:xfrm>
        </p:spPr>
        <p:txBody>
          <a:bodyPr>
            <a:noAutofit/>
          </a:bodyPr>
          <a:lstStyle/>
          <a:p>
            <a:pPr marL="0" indent="0">
              <a:lnSpc>
                <a:spcPct val="120000"/>
              </a:lnSpc>
              <a:spcBef>
                <a:spcPts val="1200"/>
              </a:spcBef>
              <a:spcAft>
                <a:spcPts val="1200"/>
              </a:spcAft>
              <a:buNone/>
            </a:pPr>
            <a:r>
              <a:rPr lang="en-US" sz="3200" dirty="0">
                <a:solidFill>
                  <a:schemeClr val="tx1"/>
                </a:solidFill>
              </a:rPr>
              <a:t>Assess the effects of changes in international prices and traded volumes of primary commodities on the food systems in selected African countries.</a:t>
            </a:r>
          </a:p>
          <a:p>
            <a:pPr lvl="1">
              <a:lnSpc>
                <a:spcPct val="120000"/>
              </a:lnSpc>
              <a:spcBef>
                <a:spcPts val="1200"/>
              </a:spcBef>
              <a:spcAft>
                <a:spcPts val="1200"/>
              </a:spcAft>
            </a:pPr>
            <a:r>
              <a:rPr lang="en-CA" dirty="0">
                <a:solidFill>
                  <a:schemeClr val="tx1"/>
                </a:solidFill>
              </a:rPr>
              <a:t>23 African countries: Cabo Verde, Cameroon, Central African Republic, Chad, Congo, Côte d’Ivoire, Democratic Republic of the Congo, Egypt, Ethiopia, Gabon, Ghana, Guinea, Kenya, Lesotho, Malawi, Mozambique, Namibia, Rwanda, Senegal, Sudan, South Africa, Zambia, and Zimbabwe. </a:t>
            </a:r>
          </a:p>
        </p:txBody>
      </p:sp>
      <p:sp>
        <p:nvSpPr>
          <p:cNvPr id="8" name="Title 7">
            <a:extLst>
              <a:ext uri="{FF2B5EF4-FFF2-40B4-BE49-F238E27FC236}">
                <a16:creationId xmlns:a16="http://schemas.microsoft.com/office/drawing/2014/main" id="{CA560BB9-9CD5-46FF-9145-2DCBACF7D473}"/>
              </a:ext>
            </a:extLst>
          </p:cNvPr>
          <p:cNvSpPr>
            <a:spLocks noGrp="1"/>
          </p:cNvSpPr>
          <p:nvPr>
            <p:ph type="title"/>
          </p:nvPr>
        </p:nvSpPr>
        <p:spPr>
          <a:xfrm>
            <a:off x="121329" y="81490"/>
            <a:ext cx="8046127" cy="690868"/>
          </a:xfrm>
        </p:spPr>
        <p:txBody>
          <a:bodyPr>
            <a:normAutofit/>
          </a:bodyPr>
          <a:lstStyle/>
          <a:p>
            <a:r>
              <a:rPr lang="en-US" sz="3200" b="1" dirty="0">
                <a:solidFill>
                  <a:srgbClr val="008000"/>
                </a:solidFill>
              </a:rPr>
              <a:t>Objectives</a:t>
            </a:r>
            <a:endParaRPr lang="en-CA" sz="3200" b="1" dirty="0">
              <a:solidFill>
                <a:srgbClr val="008000"/>
              </a:solidFill>
            </a:endParaRPr>
          </a:p>
        </p:txBody>
      </p:sp>
    </p:spTree>
    <p:extLst>
      <p:ext uri="{BB962C8B-B14F-4D97-AF65-F5344CB8AC3E}">
        <p14:creationId xmlns:p14="http://schemas.microsoft.com/office/powerpoint/2010/main" val="3922177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A560BB9-9CD5-46FF-9145-2DCBACF7D473}"/>
              </a:ext>
            </a:extLst>
          </p:cNvPr>
          <p:cNvSpPr>
            <a:spLocks noGrp="1"/>
          </p:cNvSpPr>
          <p:nvPr>
            <p:ph type="title"/>
          </p:nvPr>
        </p:nvSpPr>
        <p:spPr>
          <a:xfrm>
            <a:off x="82651" y="60812"/>
            <a:ext cx="10091159" cy="678109"/>
          </a:xfrm>
        </p:spPr>
        <p:txBody>
          <a:bodyPr>
            <a:normAutofit/>
          </a:bodyPr>
          <a:lstStyle/>
          <a:p>
            <a:r>
              <a:rPr lang="en-US" sz="3200" b="1" dirty="0">
                <a:solidFill>
                  <a:srgbClr val="008000"/>
                </a:solidFill>
              </a:rPr>
              <a:t>Methodology</a:t>
            </a:r>
            <a:endParaRPr lang="en-CA" sz="3200" b="1" dirty="0">
              <a:solidFill>
                <a:srgbClr val="008000"/>
              </a:solidFill>
            </a:endParaRPr>
          </a:p>
        </p:txBody>
      </p:sp>
      <p:sp>
        <p:nvSpPr>
          <p:cNvPr id="5" name="Rectangle 4">
            <a:extLst>
              <a:ext uri="{FF2B5EF4-FFF2-40B4-BE49-F238E27FC236}">
                <a16:creationId xmlns:a16="http://schemas.microsoft.com/office/drawing/2014/main" id="{56C6C8AE-A6F3-4BF8-AC65-7984D1803EEF}"/>
              </a:ext>
            </a:extLst>
          </p:cNvPr>
          <p:cNvSpPr/>
          <p:nvPr/>
        </p:nvSpPr>
        <p:spPr>
          <a:xfrm>
            <a:off x="251326" y="1608853"/>
            <a:ext cx="9274242" cy="5109091"/>
          </a:xfrm>
          <a:prstGeom prst="rect">
            <a:avLst/>
          </a:prstGeom>
        </p:spPr>
        <p:txBody>
          <a:bodyPr wrap="square">
            <a:spAutoFit/>
          </a:bodyPr>
          <a:lstStyle/>
          <a:p>
            <a:pPr marL="342900" indent="-342900" eaLnBrk="1">
              <a:spcBef>
                <a:spcPts val="1800"/>
              </a:spcBef>
              <a:spcAft>
                <a:spcPts val="0"/>
              </a:spcAft>
              <a:buClr>
                <a:srgbClr val="000000"/>
              </a:buClr>
              <a:buSzPct val="100000"/>
              <a:buFont typeface="Arial" panose="020B0604020202020204" pitchFamily="34" charset="0"/>
              <a:buChar char="•"/>
              <a:defRPr/>
            </a:pPr>
            <a:r>
              <a:rPr lang="en-US" sz="2400" b="1" dirty="0"/>
              <a:t>Simulation models (Akademiya2063 / </a:t>
            </a:r>
            <a:r>
              <a:rPr lang="en-US" sz="2400" b="1" dirty="0" err="1"/>
              <a:t>ReSAKSS</a:t>
            </a:r>
            <a:r>
              <a:rPr lang="en-US" sz="2400" b="1" dirty="0"/>
              <a:t>)</a:t>
            </a:r>
          </a:p>
          <a:p>
            <a:pPr marL="1257300" lvl="2" indent="-342900" eaLnBrk="1">
              <a:spcBef>
                <a:spcPts val="0"/>
              </a:spcBef>
              <a:spcAft>
                <a:spcPts val="0"/>
              </a:spcAft>
              <a:buClr>
                <a:srgbClr val="000000"/>
              </a:buClr>
              <a:buSzPct val="100000"/>
              <a:buFont typeface="Wingdings" panose="05000000000000000000" pitchFamily="2" charset="2"/>
              <a:buChar char="ü"/>
              <a:defRPr/>
            </a:pPr>
            <a:r>
              <a:rPr lang="en-US" sz="2000" dirty="0"/>
              <a:t>Single-Country CGE Models</a:t>
            </a:r>
          </a:p>
          <a:p>
            <a:pPr marL="342900" indent="-342900" eaLnBrk="1">
              <a:spcBef>
                <a:spcPts val="1800"/>
              </a:spcBef>
              <a:spcAft>
                <a:spcPts val="0"/>
              </a:spcAft>
              <a:buClr>
                <a:srgbClr val="000000"/>
              </a:buClr>
              <a:buSzPct val="100000"/>
              <a:buFont typeface="Arial" panose="020B0604020202020204" pitchFamily="34" charset="0"/>
              <a:buChar char="•"/>
              <a:defRPr/>
            </a:pPr>
            <a:r>
              <a:rPr lang="en-US" sz="2400" b="1" dirty="0">
                <a:solidFill>
                  <a:srgbClr val="0070C0"/>
                </a:solidFill>
              </a:rPr>
              <a:t>World Development Indicators database (World Bank)</a:t>
            </a:r>
          </a:p>
          <a:p>
            <a:pPr marL="1255713" lvl="1" indent="-342900" eaLnBrk="1">
              <a:spcBef>
                <a:spcPts val="0"/>
              </a:spcBef>
              <a:spcAft>
                <a:spcPts val="600"/>
              </a:spcAft>
              <a:buClr>
                <a:srgbClr val="000000"/>
              </a:buClr>
              <a:buSzPct val="100000"/>
              <a:buFont typeface="Wingdings" panose="05000000000000000000" pitchFamily="2" charset="2"/>
              <a:buChar char="ü"/>
              <a:defRPr/>
            </a:pPr>
            <a:r>
              <a:rPr lang="en-US" sz="2000" dirty="0">
                <a:solidFill>
                  <a:srgbClr val="0070C0"/>
                </a:solidFill>
              </a:rPr>
              <a:t>Macroeconomic data (2019/2018)</a:t>
            </a:r>
          </a:p>
          <a:p>
            <a:pPr marL="342900" indent="-342900" eaLnBrk="1">
              <a:spcBef>
                <a:spcPts val="1800"/>
              </a:spcBef>
              <a:spcAft>
                <a:spcPts val="0"/>
              </a:spcAft>
              <a:buClr>
                <a:srgbClr val="000000"/>
              </a:buClr>
              <a:buSzPct val="100000"/>
              <a:buFont typeface="Arial" panose="020B0604020202020204" pitchFamily="34" charset="0"/>
              <a:buChar char="•"/>
              <a:defRPr/>
            </a:pPr>
            <a:r>
              <a:rPr lang="en-US" sz="2400" b="1" dirty="0">
                <a:solidFill>
                  <a:srgbClr val="0070C0"/>
                </a:solidFill>
              </a:rPr>
              <a:t>Statistics on international trade (United Nations)</a:t>
            </a:r>
          </a:p>
          <a:p>
            <a:pPr marL="1255713" lvl="1" indent="-342900" eaLnBrk="1">
              <a:spcBef>
                <a:spcPts val="0"/>
              </a:spcBef>
              <a:spcAft>
                <a:spcPts val="600"/>
              </a:spcAft>
              <a:buClr>
                <a:srgbClr val="000000"/>
              </a:buClr>
              <a:buSzPct val="100000"/>
              <a:buFont typeface="Wingdings" panose="05000000000000000000" pitchFamily="2" charset="2"/>
              <a:buChar char="ü"/>
              <a:defRPr/>
            </a:pPr>
            <a:r>
              <a:rPr lang="en-US" sz="2000" dirty="0">
                <a:solidFill>
                  <a:srgbClr val="0070C0"/>
                </a:solidFill>
              </a:rPr>
              <a:t>Import and export data (2019/2018)</a:t>
            </a:r>
          </a:p>
          <a:p>
            <a:pPr marL="342900" indent="-342900" eaLnBrk="1">
              <a:spcBef>
                <a:spcPts val="1800"/>
              </a:spcBef>
              <a:spcAft>
                <a:spcPts val="0"/>
              </a:spcAft>
              <a:buClr>
                <a:srgbClr val="000000"/>
              </a:buClr>
              <a:buSzPct val="100000"/>
              <a:buFont typeface="Arial" panose="020B0604020202020204" pitchFamily="34" charset="0"/>
              <a:buChar char="•"/>
              <a:defRPr/>
            </a:pPr>
            <a:r>
              <a:rPr lang="en-US" sz="2400" b="1" dirty="0">
                <a:solidFill>
                  <a:srgbClr val="00B050"/>
                </a:solidFill>
              </a:rPr>
              <a:t>Primary commodity price database (World Bank)</a:t>
            </a:r>
          </a:p>
          <a:p>
            <a:pPr marL="1255713" lvl="1" indent="-342900" eaLnBrk="1">
              <a:spcBef>
                <a:spcPts val="0"/>
              </a:spcBef>
              <a:spcAft>
                <a:spcPts val="0"/>
              </a:spcAft>
              <a:buClr>
                <a:srgbClr val="000000"/>
              </a:buClr>
              <a:buSzPct val="100000"/>
              <a:buFont typeface="Wingdings" panose="05000000000000000000" pitchFamily="2" charset="2"/>
              <a:buChar char="ü"/>
              <a:defRPr/>
            </a:pPr>
            <a:r>
              <a:rPr lang="en-US" sz="2000" dirty="0">
                <a:solidFill>
                  <a:srgbClr val="00B050"/>
                </a:solidFill>
              </a:rPr>
              <a:t>Monthly price estimates for 46 primary commodities</a:t>
            </a:r>
          </a:p>
          <a:p>
            <a:pPr marL="1255713" lvl="1" indent="-342900" eaLnBrk="1">
              <a:spcBef>
                <a:spcPts val="0"/>
              </a:spcBef>
              <a:spcAft>
                <a:spcPts val="0"/>
              </a:spcAft>
              <a:buClr>
                <a:srgbClr val="000000"/>
              </a:buClr>
              <a:buSzPct val="100000"/>
              <a:buFont typeface="Wingdings" panose="05000000000000000000" pitchFamily="2" charset="2"/>
              <a:buChar char="ü"/>
              <a:defRPr/>
            </a:pPr>
            <a:r>
              <a:rPr lang="en-US" sz="2000" dirty="0">
                <a:solidFill>
                  <a:srgbClr val="00B050"/>
                </a:solidFill>
              </a:rPr>
              <a:t>Annual price predictions (Commodity market outlook)</a:t>
            </a:r>
          </a:p>
          <a:p>
            <a:pPr marL="342900" indent="-342900" eaLnBrk="1">
              <a:spcBef>
                <a:spcPts val="1800"/>
              </a:spcBef>
              <a:spcAft>
                <a:spcPts val="0"/>
              </a:spcAft>
              <a:buClr>
                <a:srgbClr val="000000"/>
              </a:buClr>
              <a:buSzPct val="100000"/>
              <a:buFont typeface="Arial" panose="020B0604020202020204" pitchFamily="34" charset="0"/>
              <a:buChar char="•"/>
              <a:defRPr/>
            </a:pPr>
            <a:r>
              <a:rPr lang="en-US" sz="2400" b="1" dirty="0" err="1">
                <a:solidFill>
                  <a:srgbClr val="00B050"/>
                </a:solidFill>
                <a:effectLst/>
                <a:latin typeface="Candara" panose="020E0502030303020204" pitchFamily="34" charset="0"/>
                <a:ea typeface="Times New Roman" panose="02020603050405020304" pitchFamily="18" charset="0"/>
                <a:cs typeface="Times New Roman" panose="02020603050405020304" pitchFamily="18" charset="0"/>
              </a:rPr>
              <a:t>Koks</a:t>
            </a:r>
            <a:r>
              <a:rPr lang="en-US" sz="2400" b="1" dirty="0">
                <a:solidFill>
                  <a:srgbClr val="00B050"/>
                </a:solidFill>
                <a:effectLst/>
                <a:latin typeface="Candara" panose="020E0502030303020204" pitchFamily="34" charset="0"/>
                <a:ea typeface="Times New Roman" panose="02020603050405020304" pitchFamily="18" charset="0"/>
                <a:cs typeface="Times New Roman" panose="02020603050405020304" pitchFamily="18" charset="0"/>
              </a:rPr>
              <a:t> and Hall (2021)</a:t>
            </a:r>
            <a:endParaRPr lang="en-US" sz="2400" b="1" dirty="0">
              <a:solidFill>
                <a:srgbClr val="00B050"/>
              </a:solidFill>
              <a:latin typeface="Candara" panose="020E0502030303020204" pitchFamily="34" charset="0"/>
              <a:ea typeface="Times New Roman" panose="02020603050405020304" pitchFamily="18" charset="0"/>
              <a:cs typeface="Times New Roman" panose="02020603050405020304" pitchFamily="18" charset="0"/>
            </a:endParaRPr>
          </a:p>
          <a:p>
            <a:pPr marL="800100" lvl="1" indent="-342900">
              <a:buClr>
                <a:srgbClr val="000000"/>
              </a:buClr>
              <a:buSzPct val="100000"/>
              <a:buFont typeface="Wingdings" panose="05000000000000000000" pitchFamily="2" charset="2"/>
              <a:buChar char="ü"/>
              <a:defRPr/>
            </a:pPr>
            <a:r>
              <a:rPr lang="en-US" dirty="0">
                <a:solidFill>
                  <a:srgbClr val="00B050"/>
                </a:solidFill>
                <a:effectLst/>
                <a:latin typeface="Candara" panose="020E0502030303020204" pitchFamily="34" charset="0"/>
                <a:ea typeface="Times New Roman" panose="02020603050405020304" pitchFamily="18" charset="0"/>
                <a:cs typeface="Times New Roman" panose="02020603050405020304" pitchFamily="18" charset="0"/>
              </a:rPr>
              <a:t>Global Economic Impacts of COVID-19 Lockdown Measures Stand Out in High-Frequency Shipping Data.</a:t>
            </a:r>
            <a:endParaRPr lang="en-US" sz="2000" b="1" dirty="0">
              <a:solidFill>
                <a:srgbClr val="00B050"/>
              </a:solidFill>
            </a:endParaRPr>
          </a:p>
        </p:txBody>
      </p:sp>
      <p:sp>
        <p:nvSpPr>
          <p:cNvPr id="6" name="Right Brace 5">
            <a:extLst>
              <a:ext uri="{FF2B5EF4-FFF2-40B4-BE49-F238E27FC236}">
                <a16:creationId xmlns:a16="http://schemas.microsoft.com/office/drawing/2014/main" id="{284B0FB0-6FA0-4CF7-AC42-9A237D9BE0FD}"/>
              </a:ext>
            </a:extLst>
          </p:cNvPr>
          <p:cNvSpPr/>
          <p:nvPr/>
        </p:nvSpPr>
        <p:spPr bwMode="auto">
          <a:xfrm>
            <a:off x="9599039" y="2677303"/>
            <a:ext cx="361949" cy="1486097"/>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Arial" panose="020B0604020202020204" pitchFamily="34" charset="0"/>
              <a:ea typeface="Microsoft YaHei" panose="020B0503020204020204" pitchFamily="34" charset="-122"/>
            </a:endParaRPr>
          </a:p>
        </p:txBody>
      </p:sp>
      <p:sp>
        <p:nvSpPr>
          <p:cNvPr id="7" name="Rectangle 6">
            <a:extLst>
              <a:ext uri="{FF2B5EF4-FFF2-40B4-BE49-F238E27FC236}">
                <a16:creationId xmlns:a16="http://schemas.microsoft.com/office/drawing/2014/main" id="{193A6A4B-1C14-4388-AD4F-30ED833DAB64}"/>
              </a:ext>
            </a:extLst>
          </p:cNvPr>
          <p:cNvSpPr/>
          <p:nvPr/>
        </p:nvSpPr>
        <p:spPr bwMode="auto">
          <a:xfrm>
            <a:off x="10034459" y="3026754"/>
            <a:ext cx="1562102" cy="91707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2000" b="1" i="0" u="none" strike="noStrike" cap="none" normalizeH="0" baseline="0" dirty="0">
                <a:ln>
                  <a:noFill/>
                </a:ln>
                <a:solidFill>
                  <a:srgbClr val="0070C0"/>
                </a:solidFill>
                <a:effectLst/>
                <a:latin typeface="Arial" panose="020B0604020202020204" pitchFamily="34" charset="0"/>
                <a:ea typeface="Microsoft YaHei" panose="020B0503020204020204" pitchFamily="34" charset="-122"/>
              </a:rPr>
              <a:t>Update the Simulation Tools</a:t>
            </a:r>
          </a:p>
        </p:txBody>
      </p:sp>
      <p:sp>
        <p:nvSpPr>
          <p:cNvPr id="9" name="Right Brace 8">
            <a:extLst>
              <a:ext uri="{FF2B5EF4-FFF2-40B4-BE49-F238E27FC236}">
                <a16:creationId xmlns:a16="http://schemas.microsoft.com/office/drawing/2014/main" id="{C0F261D4-0D4B-49FE-8CE1-D7FE5F76BF81}"/>
              </a:ext>
            </a:extLst>
          </p:cNvPr>
          <p:cNvSpPr/>
          <p:nvPr/>
        </p:nvSpPr>
        <p:spPr bwMode="auto">
          <a:xfrm>
            <a:off x="9599039" y="4561641"/>
            <a:ext cx="361949" cy="160242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Arial" panose="020B0604020202020204" pitchFamily="34" charset="0"/>
              <a:ea typeface="Microsoft YaHei" panose="020B0503020204020204" pitchFamily="34" charset="-122"/>
            </a:endParaRPr>
          </a:p>
        </p:txBody>
      </p:sp>
      <p:sp>
        <p:nvSpPr>
          <p:cNvPr id="10" name="Rectangle 9">
            <a:extLst>
              <a:ext uri="{FF2B5EF4-FFF2-40B4-BE49-F238E27FC236}">
                <a16:creationId xmlns:a16="http://schemas.microsoft.com/office/drawing/2014/main" id="{8BA5ADDA-557E-4ACC-8726-27A0842EE41A}"/>
              </a:ext>
            </a:extLst>
          </p:cNvPr>
          <p:cNvSpPr/>
          <p:nvPr/>
        </p:nvSpPr>
        <p:spPr bwMode="auto">
          <a:xfrm>
            <a:off x="10099053" y="5023796"/>
            <a:ext cx="1562102" cy="67810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2000" b="1" i="0" u="none" strike="noStrike" cap="none" normalizeH="0" baseline="0" dirty="0">
                <a:ln>
                  <a:noFill/>
                </a:ln>
                <a:solidFill>
                  <a:srgbClr val="00B050"/>
                </a:solidFill>
                <a:effectLst/>
                <a:latin typeface="Arial" panose="020B0604020202020204" pitchFamily="34" charset="0"/>
                <a:ea typeface="Microsoft YaHei" panose="020B0503020204020204" pitchFamily="34" charset="-122"/>
              </a:rPr>
              <a:t>Build </a:t>
            </a:r>
            <a:r>
              <a:rPr lang="en-US" sz="2000" b="1" dirty="0">
                <a:solidFill>
                  <a:srgbClr val="00B050"/>
                </a:solidFill>
                <a:latin typeface="Arial" panose="020B0604020202020204" pitchFamily="34" charset="0"/>
                <a:ea typeface="Microsoft YaHei" panose="020B0503020204020204" pitchFamily="34" charset="-122"/>
              </a:rPr>
              <a:t>the</a:t>
            </a:r>
            <a:r>
              <a:rPr kumimoji="0" lang="en-US" sz="2000" b="1" i="0" u="none" strike="noStrike" cap="none" normalizeH="0" baseline="0" dirty="0">
                <a:ln>
                  <a:noFill/>
                </a:ln>
                <a:solidFill>
                  <a:srgbClr val="00B050"/>
                </a:solidFill>
                <a:effectLst/>
                <a:latin typeface="Arial" panose="020B0604020202020204" pitchFamily="34" charset="0"/>
                <a:ea typeface="Microsoft YaHei" panose="020B0503020204020204" pitchFamily="34" charset="-122"/>
              </a:rPr>
              <a:t> Scenarios</a:t>
            </a:r>
          </a:p>
        </p:txBody>
      </p:sp>
      <p:sp>
        <p:nvSpPr>
          <p:cNvPr id="11" name="Right Brace 10">
            <a:extLst>
              <a:ext uri="{FF2B5EF4-FFF2-40B4-BE49-F238E27FC236}">
                <a16:creationId xmlns:a16="http://schemas.microsoft.com/office/drawing/2014/main" id="{94CB671C-9FAA-431D-B3FE-AF0F398EDAC4}"/>
              </a:ext>
            </a:extLst>
          </p:cNvPr>
          <p:cNvSpPr/>
          <p:nvPr/>
        </p:nvSpPr>
        <p:spPr bwMode="auto">
          <a:xfrm>
            <a:off x="9599039" y="1818890"/>
            <a:ext cx="361949" cy="519359"/>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effectLst/>
              <a:latin typeface="Arial" panose="020B0604020202020204" pitchFamily="34" charset="0"/>
              <a:ea typeface="Microsoft YaHei" panose="020B0503020204020204" pitchFamily="34" charset="-122"/>
            </a:endParaRPr>
          </a:p>
        </p:txBody>
      </p:sp>
      <p:sp>
        <p:nvSpPr>
          <p:cNvPr id="12" name="Rectangle 11">
            <a:extLst>
              <a:ext uri="{FF2B5EF4-FFF2-40B4-BE49-F238E27FC236}">
                <a16:creationId xmlns:a16="http://schemas.microsoft.com/office/drawing/2014/main" id="{58EA38CA-FFE4-4300-8935-43ADBF4A4C19}"/>
              </a:ext>
            </a:extLst>
          </p:cNvPr>
          <p:cNvSpPr/>
          <p:nvPr/>
        </p:nvSpPr>
        <p:spPr bwMode="auto">
          <a:xfrm>
            <a:off x="10034459" y="1818890"/>
            <a:ext cx="1562102" cy="67810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kumimoji="0" lang="en-US" sz="2000" b="1" i="0" u="none" strike="noStrike" cap="none" normalizeH="0" baseline="0" dirty="0">
                <a:ln>
                  <a:noFill/>
                </a:ln>
                <a:effectLst/>
                <a:latin typeface="Arial" panose="020B0604020202020204" pitchFamily="34" charset="0"/>
                <a:ea typeface="Microsoft YaHei" panose="020B0503020204020204" pitchFamily="34" charset="-122"/>
              </a:rPr>
              <a:t>Simulation Tools</a:t>
            </a:r>
          </a:p>
        </p:txBody>
      </p:sp>
    </p:spTree>
    <p:extLst>
      <p:ext uri="{BB962C8B-B14F-4D97-AF65-F5344CB8AC3E}">
        <p14:creationId xmlns:p14="http://schemas.microsoft.com/office/powerpoint/2010/main" val="595582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407E4FE-1E49-4265-947F-5D5CE61A607C}"/>
              </a:ext>
            </a:extLst>
          </p:cNvPr>
          <p:cNvSpPr txBox="1"/>
          <p:nvPr/>
        </p:nvSpPr>
        <p:spPr>
          <a:xfrm>
            <a:off x="264746" y="1617358"/>
            <a:ext cx="11662507" cy="4985980"/>
          </a:xfrm>
          <a:prstGeom prst="rect">
            <a:avLst/>
          </a:prstGeom>
          <a:noFill/>
        </p:spPr>
        <p:txBody>
          <a:bodyPr wrap="square">
            <a:spAutoFit/>
          </a:bodyPr>
          <a:lstStyle/>
          <a:p>
            <a:pPr marL="457200" indent="-457200" eaLnBrk="1">
              <a:spcBef>
                <a:spcPts val="1200"/>
              </a:spcBef>
              <a:spcAft>
                <a:spcPts val="1200"/>
              </a:spcAft>
              <a:buClr>
                <a:srgbClr val="000000"/>
              </a:buClr>
              <a:buSzPct val="100000"/>
              <a:buFont typeface="Wingdings" panose="05000000000000000000" pitchFamily="2" charset="2"/>
              <a:buChar char="ü"/>
            </a:pPr>
            <a:r>
              <a:rPr lang="en-US" altLang="en-US" sz="2800" dirty="0">
                <a:cs typeface="Arial" panose="020B0604020202020204" pitchFamily="34" charset="0"/>
              </a:rPr>
              <a:t>Changes in the international price of </a:t>
            </a:r>
            <a:r>
              <a:rPr lang="en-US" altLang="en-US" sz="2800" dirty="0"/>
              <a:t>primary commodities (</a:t>
            </a:r>
            <a:r>
              <a:rPr lang="en-US" altLang="en-US" sz="2800" b="1" dirty="0">
                <a:solidFill>
                  <a:srgbClr val="0070C0"/>
                </a:solidFill>
              </a:rPr>
              <a:t>Price Shock</a:t>
            </a:r>
            <a:r>
              <a:rPr lang="en-US" altLang="en-US" sz="2800" dirty="0"/>
              <a:t>)</a:t>
            </a:r>
          </a:p>
          <a:p>
            <a:pPr marL="1370013" lvl="1" indent="-457200" eaLnBrk="1">
              <a:spcBef>
                <a:spcPts val="600"/>
              </a:spcBef>
              <a:spcAft>
                <a:spcPts val="600"/>
              </a:spcAft>
              <a:buClr>
                <a:srgbClr val="000000"/>
              </a:buClr>
              <a:buSzPct val="100000"/>
              <a:buFont typeface="Arial" panose="020B0604020202020204" pitchFamily="34" charset="0"/>
              <a:buChar char="•"/>
              <a:defRPr/>
            </a:pPr>
            <a:r>
              <a:rPr lang="en-US" sz="2400" dirty="0"/>
              <a:t>Commodities prices estimate for 2019 and 2020 (</a:t>
            </a:r>
            <a:r>
              <a:rPr lang="en-US" sz="2400" b="1" dirty="0"/>
              <a:t>COVID Scenario</a:t>
            </a:r>
            <a:r>
              <a:rPr lang="en-US" sz="2400" dirty="0"/>
              <a:t>)</a:t>
            </a:r>
          </a:p>
          <a:p>
            <a:pPr marL="1370013" lvl="1" indent="-457200" eaLnBrk="1">
              <a:spcBef>
                <a:spcPts val="600"/>
              </a:spcBef>
              <a:spcAft>
                <a:spcPts val="600"/>
              </a:spcAft>
              <a:buClr>
                <a:srgbClr val="000000"/>
              </a:buClr>
              <a:buSzPct val="100000"/>
              <a:buFont typeface="Arial" panose="020B0604020202020204" pitchFamily="34" charset="0"/>
              <a:buChar char="•"/>
              <a:defRPr/>
            </a:pPr>
            <a:r>
              <a:rPr lang="en-US" sz="2400" dirty="0"/>
              <a:t>Commodity prices outlook for 2020 released in October 2019 (</a:t>
            </a:r>
            <a:r>
              <a:rPr lang="en-US" sz="2400" b="1" dirty="0" err="1"/>
              <a:t>BaU</a:t>
            </a:r>
            <a:r>
              <a:rPr lang="en-US" sz="2400" b="1" dirty="0"/>
              <a:t> Scenario</a:t>
            </a:r>
            <a:r>
              <a:rPr lang="en-US" sz="2400" dirty="0"/>
              <a:t>)</a:t>
            </a:r>
          </a:p>
          <a:p>
            <a:pPr marL="1370013" lvl="1" indent="-457200" eaLnBrk="1">
              <a:spcBef>
                <a:spcPts val="600"/>
              </a:spcBef>
              <a:spcAft>
                <a:spcPts val="600"/>
              </a:spcAft>
              <a:buClr>
                <a:srgbClr val="000000"/>
              </a:buClr>
              <a:buSzPct val="100000"/>
              <a:buFont typeface="Arial" panose="020B0604020202020204" pitchFamily="34" charset="0"/>
              <a:buChar char="•"/>
              <a:defRPr/>
            </a:pPr>
            <a:endParaRPr lang="en-US" altLang="en-US" sz="2800" dirty="0"/>
          </a:p>
          <a:p>
            <a:pPr marL="457200" indent="-457200" eaLnBrk="1">
              <a:spcBef>
                <a:spcPts val="1200"/>
              </a:spcBef>
              <a:spcAft>
                <a:spcPts val="1200"/>
              </a:spcAft>
              <a:buClr>
                <a:srgbClr val="000000"/>
              </a:buClr>
              <a:buSzPct val="100000"/>
              <a:buFont typeface="Wingdings" panose="05000000000000000000" pitchFamily="2" charset="2"/>
              <a:buChar char="ü"/>
            </a:pPr>
            <a:r>
              <a:rPr lang="en-US" altLang="en-US" sz="2800" dirty="0"/>
              <a:t>Disruption of global trade conditions and market access (</a:t>
            </a:r>
            <a:r>
              <a:rPr lang="en-US" altLang="en-US" sz="2800" b="1" dirty="0">
                <a:solidFill>
                  <a:srgbClr val="0070C0"/>
                </a:solidFill>
              </a:rPr>
              <a:t>Volume Shock</a:t>
            </a:r>
            <a:r>
              <a:rPr lang="en-US" altLang="en-US" sz="2800" dirty="0"/>
              <a:t>)</a:t>
            </a:r>
          </a:p>
          <a:p>
            <a:pPr marL="1200150" lvl="1" indent="-457200">
              <a:spcBef>
                <a:spcPts val="1200"/>
              </a:spcBef>
              <a:spcAft>
                <a:spcPts val="1200"/>
              </a:spcAft>
              <a:buClr>
                <a:srgbClr val="000000"/>
              </a:buClr>
              <a:buSzPct val="100000"/>
              <a:buFont typeface="Arial" panose="020B0604020202020204" pitchFamily="34" charset="0"/>
              <a:buChar char="•"/>
            </a:pPr>
            <a:r>
              <a:rPr lang="en-US" sz="2400" dirty="0"/>
              <a:t>Sector specific changes in global trade between 2020 and 2019 using high-frequency shipping data (</a:t>
            </a:r>
            <a:r>
              <a:rPr lang="en-US" sz="2400" b="1" dirty="0"/>
              <a:t>COVID Scenario</a:t>
            </a:r>
            <a:r>
              <a:rPr lang="en-US" sz="2400" dirty="0"/>
              <a:t>)</a:t>
            </a:r>
          </a:p>
          <a:p>
            <a:pPr marL="1200150" lvl="1" indent="-457200">
              <a:spcBef>
                <a:spcPts val="1200"/>
              </a:spcBef>
              <a:spcAft>
                <a:spcPts val="1200"/>
              </a:spcAft>
              <a:buClr>
                <a:srgbClr val="000000"/>
              </a:buClr>
              <a:buSzPct val="100000"/>
              <a:buFont typeface="Arial" panose="020B0604020202020204" pitchFamily="34" charset="0"/>
              <a:buChar char="•"/>
            </a:pPr>
            <a:r>
              <a:rPr lang="en-US" sz="2400" dirty="0"/>
              <a:t>Changes in import and export volumes (aggregate) in 2020 from the IMF’s outlook in October 2019 (</a:t>
            </a:r>
            <a:r>
              <a:rPr lang="en-US" sz="2400" b="1" dirty="0" err="1"/>
              <a:t>BaU</a:t>
            </a:r>
            <a:r>
              <a:rPr lang="en-US" sz="2400" b="1" dirty="0"/>
              <a:t> Scenario</a:t>
            </a:r>
            <a:r>
              <a:rPr lang="en-US" sz="2400" dirty="0"/>
              <a:t>) </a:t>
            </a:r>
          </a:p>
        </p:txBody>
      </p:sp>
      <p:sp>
        <p:nvSpPr>
          <p:cNvPr id="9" name="Title 7">
            <a:extLst>
              <a:ext uri="{FF2B5EF4-FFF2-40B4-BE49-F238E27FC236}">
                <a16:creationId xmlns:a16="http://schemas.microsoft.com/office/drawing/2014/main" id="{E989B698-60D3-4364-8BA1-FDBD95071287}"/>
              </a:ext>
            </a:extLst>
          </p:cNvPr>
          <p:cNvSpPr>
            <a:spLocks noGrp="1"/>
          </p:cNvSpPr>
          <p:nvPr>
            <p:ph type="title"/>
          </p:nvPr>
        </p:nvSpPr>
        <p:spPr>
          <a:xfrm>
            <a:off x="121329" y="81490"/>
            <a:ext cx="8046127" cy="690868"/>
          </a:xfrm>
        </p:spPr>
        <p:txBody>
          <a:bodyPr>
            <a:normAutofit/>
          </a:bodyPr>
          <a:lstStyle/>
          <a:p>
            <a:r>
              <a:rPr lang="en-US" sz="3200" b="1" dirty="0">
                <a:solidFill>
                  <a:srgbClr val="008000"/>
                </a:solidFill>
              </a:rPr>
              <a:t>Methodology (Cont.)</a:t>
            </a:r>
            <a:endParaRPr lang="en-CA" sz="3200" b="1" dirty="0">
              <a:solidFill>
                <a:srgbClr val="008000"/>
              </a:solidFill>
            </a:endParaRPr>
          </a:p>
        </p:txBody>
      </p:sp>
    </p:spTree>
    <p:extLst>
      <p:ext uri="{BB962C8B-B14F-4D97-AF65-F5344CB8AC3E}">
        <p14:creationId xmlns:p14="http://schemas.microsoft.com/office/powerpoint/2010/main" val="2276151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A560BB9-9CD5-46FF-9145-2DCBACF7D473}"/>
              </a:ext>
            </a:extLst>
          </p:cNvPr>
          <p:cNvSpPr>
            <a:spLocks noGrp="1"/>
          </p:cNvSpPr>
          <p:nvPr>
            <p:ph type="title"/>
          </p:nvPr>
        </p:nvSpPr>
        <p:spPr>
          <a:xfrm>
            <a:off x="7860133" y="2545672"/>
            <a:ext cx="4189783" cy="2157274"/>
          </a:xfrm>
        </p:spPr>
        <p:txBody>
          <a:bodyPr>
            <a:normAutofit/>
          </a:bodyPr>
          <a:lstStyle/>
          <a:p>
            <a:pPr marL="457200" indent="-457200">
              <a:buFont typeface="Arial" panose="020B0604020202020204" pitchFamily="34" charset="0"/>
              <a:buChar char="•"/>
            </a:pPr>
            <a:r>
              <a:rPr lang="en-US" sz="2800" dirty="0">
                <a:solidFill>
                  <a:schemeClr val="tx1"/>
                </a:solidFill>
              </a:rPr>
              <a:t>Several segments of the food supply chain captured: production, processing, trade, and consumption.</a:t>
            </a:r>
            <a:endParaRPr lang="en-CA" sz="2800" dirty="0">
              <a:solidFill>
                <a:schemeClr val="tx1"/>
              </a:solidFill>
            </a:endParaRPr>
          </a:p>
        </p:txBody>
      </p:sp>
      <p:graphicFrame>
        <p:nvGraphicFramePr>
          <p:cNvPr id="5" name="Table 4">
            <a:extLst>
              <a:ext uri="{FF2B5EF4-FFF2-40B4-BE49-F238E27FC236}">
                <a16:creationId xmlns:a16="http://schemas.microsoft.com/office/drawing/2014/main" id="{1BB0819F-DA57-402F-97F3-D494D3C5CB1F}"/>
              </a:ext>
            </a:extLst>
          </p:cNvPr>
          <p:cNvGraphicFramePr>
            <a:graphicFrameLocks noGrp="1"/>
          </p:cNvGraphicFramePr>
          <p:nvPr>
            <p:extLst>
              <p:ext uri="{D42A27DB-BD31-4B8C-83A1-F6EECF244321}">
                <p14:modId xmlns:p14="http://schemas.microsoft.com/office/powerpoint/2010/main" val="2767255008"/>
              </p:ext>
            </p:extLst>
          </p:nvPr>
        </p:nvGraphicFramePr>
        <p:xfrm>
          <a:off x="310756" y="173916"/>
          <a:ext cx="6932015" cy="6510168"/>
        </p:xfrm>
        <a:graphic>
          <a:graphicData uri="http://schemas.openxmlformats.org/drawingml/2006/table">
            <a:tbl>
              <a:tblPr firstRow="1" firstCol="1" bandRow="1">
                <a:tableStyleId>{2D5ABB26-0587-4C30-8999-92F81FD0307C}</a:tableStyleId>
              </a:tblPr>
              <a:tblGrid>
                <a:gridCol w="2686157">
                  <a:extLst>
                    <a:ext uri="{9D8B030D-6E8A-4147-A177-3AD203B41FA5}">
                      <a16:colId xmlns:a16="http://schemas.microsoft.com/office/drawing/2014/main" val="533149644"/>
                    </a:ext>
                  </a:extLst>
                </a:gridCol>
                <a:gridCol w="4245858">
                  <a:extLst>
                    <a:ext uri="{9D8B030D-6E8A-4147-A177-3AD203B41FA5}">
                      <a16:colId xmlns:a16="http://schemas.microsoft.com/office/drawing/2014/main" val="3364035928"/>
                    </a:ext>
                  </a:extLst>
                </a:gridCol>
              </a:tblGrid>
              <a:tr h="152402">
                <a:tc>
                  <a:txBody>
                    <a:bodyPr/>
                    <a:lstStyle/>
                    <a:p>
                      <a:pPr marL="0" marR="0">
                        <a:lnSpc>
                          <a:spcPct val="107000"/>
                        </a:lnSpc>
                        <a:spcBef>
                          <a:spcPts val="0"/>
                        </a:spcBef>
                        <a:spcAft>
                          <a:spcPts val="0"/>
                        </a:spcAft>
                      </a:pPr>
                      <a:r>
                        <a:rPr lang="en-US" sz="1000" b="1" dirty="0">
                          <a:effectLst/>
                        </a:rPr>
                        <a:t>Component</a:t>
                      </a:r>
                      <a:endParaRPr lang="en-CA"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dirty="0">
                          <a:effectLst/>
                        </a:rPr>
                        <a:t>Indicator</a:t>
                      </a:r>
                      <a:endParaRPr lang="en-CA"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79798"/>
                  </a:ext>
                </a:extLst>
              </a:tr>
              <a:tr h="152402">
                <a:tc>
                  <a:txBody>
                    <a:bodyPr/>
                    <a:lstStyle/>
                    <a:p>
                      <a:pPr marL="0" marR="0">
                        <a:lnSpc>
                          <a:spcPct val="107000"/>
                        </a:lnSpc>
                        <a:spcBef>
                          <a:spcPts val="0"/>
                        </a:spcBef>
                        <a:spcAft>
                          <a:spcPts val="0"/>
                        </a:spcAft>
                      </a:pPr>
                      <a:r>
                        <a:rPr lang="en-US" sz="1000" dirty="0">
                          <a:effectLst/>
                        </a:rPr>
                        <a:t>Agricultural production</a:t>
                      </a:r>
                      <a:endParaRPr lang="en-CA"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nSpc>
                          <a:spcPct val="106000"/>
                        </a:lnSpc>
                        <a:spcBef>
                          <a:spcPts val="0"/>
                        </a:spcBef>
                        <a:spcAft>
                          <a:spcPts val="0"/>
                        </a:spcAft>
                        <a:buFont typeface="+mj-lt"/>
                        <a:buNone/>
                      </a:pPr>
                      <a:r>
                        <a:rPr lang="en-US" sz="1000" dirty="0">
                          <a:effectLst/>
                        </a:rPr>
                        <a:t>Production, in constant value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04788947"/>
                  </a:ext>
                </a:extLst>
              </a:tr>
              <a:tr h="152402">
                <a:tc>
                  <a:txBody>
                    <a:bodyPr/>
                    <a:lstStyle/>
                    <a:p>
                      <a:pPr marL="0" marR="0">
                        <a:lnSpc>
                          <a:spcPct val="107000"/>
                        </a:lnSpc>
                        <a:spcBef>
                          <a:spcPts val="0"/>
                        </a:spcBef>
                        <a:spcAft>
                          <a:spcPts val="0"/>
                        </a:spcAft>
                      </a:pPr>
                      <a:r>
                        <a:rPr lang="en-US" sz="1000" dirty="0">
                          <a:effectLst/>
                        </a:rPr>
                        <a:t> </a:t>
                      </a:r>
                      <a:endParaRPr lang="en-CA"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tcPr>
                </a:tc>
                <a:tc>
                  <a:txBody>
                    <a:bodyPr/>
                    <a:lstStyle/>
                    <a:p>
                      <a:pPr marL="0" marR="0" lvl="0" indent="0">
                        <a:lnSpc>
                          <a:spcPct val="106000"/>
                        </a:lnSpc>
                        <a:spcBef>
                          <a:spcPts val="0"/>
                        </a:spcBef>
                        <a:spcAft>
                          <a:spcPts val="0"/>
                        </a:spcAft>
                        <a:buFont typeface="+mj-lt"/>
                        <a:buNone/>
                      </a:pPr>
                      <a:r>
                        <a:rPr lang="en-US" sz="1000">
                          <a:effectLst/>
                        </a:rPr>
                        <a:t>Input cost</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01043730"/>
                  </a:ext>
                </a:extLst>
              </a:tr>
              <a:tr h="152402">
                <a:tc>
                  <a:txBody>
                    <a:bodyPr/>
                    <a:lstStyle/>
                    <a:p>
                      <a:pPr marL="0" marR="0">
                        <a:lnSpc>
                          <a:spcPct val="107000"/>
                        </a:lnSpc>
                        <a:spcBef>
                          <a:spcPts val="0"/>
                        </a:spcBef>
                        <a:spcAft>
                          <a:spcPts val="0"/>
                        </a:spcAft>
                      </a:pPr>
                      <a:r>
                        <a:rPr lang="en-US" sz="1000" dirty="0">
                          <a:effectLst/>
                        </a:rPr>
                        <a:t> </a:t>
                      </a:r>
                      <a:endParaRPr lang="en-CA"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tcPr>
                </a:tc>
                <a:tc>
                  <a:txBody>
                    <a:bodyPr/>
                    <a:lstStyle/>
                    <a:p>
                      <a:pPr marL="0" marR="0" lvl="0" indent="0">
                        <a:lnSpc>
                          <a:spcPct val="106000"/>
                        </a:lnSpc>
                        <a:spcBef>
                          <a:spcPts val="0"/>
                        </a:spcBef>
                        <a:spcAft>
                          <a:spcPts val="0"/>
                        </a:spcAft>
                        <a:buFont typeface="+mj-lt"/>
                        <a:buNone/>
                      </a:pPr>
                      <a:r>
                        <a:rPr lang="en-US" sz="1000" dirty="0">
                          <a:effectLst/>
                        </a:rPr>
                        <a:t>Output price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88529007"/>
                  </a:ext>
                </a:extLst>
              </a:tr>
              <a:tr h="152402">
                <a:tc>
                  <a:txBody>
                    <a:bodyPr/>
                    <a:lstStyle/>
                    <a:p>
                      <a:pPr marL="0" marR="0">
                        <a:lnSpc>
                          <a:spcPct val="107000"/>
                        </a:lnSpc>
                        <a:spcBef>
                          <a:spcPts val="0"/>
                        </a:spcBef>
                        <a:spcAft>
                          <a:spcPts val="0"/>
                        </a:spcAft>
                      </a:pPr>
                      <a:r>
                        <a:rPr lang="en-US" sz="1000">
                          <a:effectLst/>
                        </a:rPr>
                        <a:t> </a:t>
                      </a:r>
                      <a:endParaRPr lang="en-CA"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tcPr>
                </a:tc>
                <a:tc>
                  <a:txBody>
                    <a:bodyPr/>
                    <a:lstStyle/>
                    <a:p>
                      <a:pPr marL="0" marR="0" lvl="0" indent="0">
                        <a:lnSpc>
                          <a:spcPct val="106000"/>
                        </a:lnSpc>
                        <a:spcBef>
                          <a:spcPts val="0"/>
                        </a:spcBef>
                        <a:spcAft>
                          <a:spcPts val="0"/>
                        </a:spcAft>
                        <a:buFont typeface="+mj-lt"/>
                        <a:buNone/>
                      </a:pPr>
                      <a:r>
                        <a:rPr lang="en-US" sz="1000" dirty="0">
                          <a:effectLst/>
                        </a:rPr>
                        <a:t>Value added, in constant value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76341866"/>
                  </a:ext>
                </a:extLst>
              </a:tr>
              <a:tr h="152402">
                <a:tc>
                  <a:txBody>
                    <a:bodyPr/>
                    <a:lstStyle/>
                    <a:p>
                      <a:pPr marL="0" marR="0">
                        <a:lnSpc>
                          <a:spcPct val="107000"/>
                        </a:lnSpc>
                        <a:spcBef>
                          <a:spcPts val="0"/>
                        </a:spcBef>
                        <a:spcAft>
                          <a:spcPts val="0"/>
                        </a:spcAft>
                      </a:pPr>
                      <a:r>
                        <a:rPr lang="en-US" sz="1000">
                          <a:effectLst/>
                        </a:rPr>
                        <a:t> </a:t>
                      </a:r>
                      <a:endParaRPr lang="en-CA"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nSpc>
                          <a:spcPct val="106000"/>
                        </a:lnSpc>
                        <a:spcBef>
                          <a:spcPts val="0"/>
                        </a:spcBef>
                        <a:spcAft>
                          <a:spcPts val="0"/>
                        </a:spcAft>
                        <a:buFont typeface="+mj-lt"/>
                        <a:buNone/>
                      </a:pPr>
                      <a:r>
                        <a:rPr lang="en-US" sz="1000" dirty="0">
                          <a:effectLst/>
                        </a:rPr>
                        <a:t>Employment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329454"/>
                  </a:ext>
                </a:extLst>
              </a:tr>
              <a:tr h="152402">
                <a:tc>
                  <a:txBody>
                    <a:bodyPr/>
                    <a:lstStyle/>
                    <a:p>
                      <a:pPr marL="0" marR="0">
                        <a:lnSpc>
                          <a:spcPct val="107000"/>
                        </a:lnSpc>
                        <a:spcBef>
                          <a:spcPts val="0"/>
                        </a:spcBef>
                        <a:spcAft>
                          <a:spcPts val="0"/>
                        </a:spcAft>
                      </a:pPr>
                      <a:r>
                        <a:rPr lang="en-US" sz="1000" dirty="0">
                          <a:effectLst/>
                        </a:rPr>
                        <a:t>Food processing</a:t>
                      </a:r>
                      <a:endParaRPr lang="en-CA"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nSpc>
                          <a:spcPct val="106000"/>
                        </a:lnSpc>
                        <a:spcBef>
                          <a:spcPts val="0"/>
                        </a:spcBef>
                        <a:spcAft>
                          <a:spcPts val="0"/>
                        </a:spcAft>
                        <a:buFont typeface="+mj-lt"/>
                        <a:buNone/>
                      </a:pPr>
                      <a:r>
                        <a:rPr lang="en-US" sz="1000" dirty="0">
                          <a:effectLst/>
                        </a:rPr>
                        <a:t>Production, in constant value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26177413"/>
                  </a:ext>
                </a:extLst>
              </a:tr>
              <a:tr h="152402">
                <a:tc>
                  <a:txBody>
                    <a:bodyPr/>
                    <a:lstStyle/>
                    <a:p>
                      <a:pPr marL="0" marR="0">
                        <a:lnSpc>
                          <a:spcPct val="107000"/>
                        </a:lnSpc>
                        <a:spcBef>
                          <a:spcPts val="0"/>
                        </a:spcBef>
                        <a:spcAft>
                          <a:spcPts val="0"/>
                        </a:spcAft>
                      </a:pPr>
                      <a:r>
                        <a:rPr lang="en-US" sz="1000" dirty="0">
                          <a:effectLst/>
                        </a:rPr>
                        <a:t> </a:t>
                      </a:r>
                      <a:endParaRPr lang="en-CA"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tcPr>
                </a:tc>
                <a:tc>
                  <a:txBody>
                    <a:bodyPr/>
                    <a:lstStyle/>
                    <a:p>
                      <a:pPr marL="0" marR="0" lvl="0" indent="0">
                        <a:lnSpc>
                          <a:spcPct val="106000"/>
                        </a:lnSpc>
                        <a:spcBef>
                          <a:spcPts val="0"/>
                        </a:spcBef>
                        <a:spcAft>
                          <a:spcPts val="0"/>
                        </a:spcAft>
                        <a:buFont typeface="+mj-lt"/>
                        <a:buNone/>
                      </a:pPr>
                      <a:r>
                        <a:rPr lang="en-US" sz="1000" dirty="0">
                          <a:effectLst/>
                        </a:rPr>
                        <a:t>Input cost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12227715"/>
                  </a:ext>
                </a:extLst>
              </a:tr>
              <a:tr h="152402">
                <a:tc>
                  <a:txBody>
                    <a:bodyPr/>
                    <a:lstStyle/>
                    <a:p>
                      <a:pPr marL="0" marR="0">
                        <a:lnSpc>
                          <a:spcPct val="107000"/>
                        </a:lnSpc>
                        <a:spcBef>
                          <a:spcPts val="0"/>
                        </a:spcBef>
                        <a:spcAft>
                          <a:spcPts val="0"/>
                        </a:spcAft>
                      </a:pPr>
                      <a:r>
                        <a:rPr lang="en-US" sz="1000">
                          <a:effectLst/>
                        </a:rPr>
                        <a:t> </a:t>
                      </a:r>
                      <a:endParaRPr lang="en-CA"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tcPr>
                </a:tc>
                <a:tc>
                  <a:txBody>
                    <a:bodyPr/>
                    <a:lstStyle/>
                    <a:p>
                      <a:pPr marL="0" marR="0" lvl="0" indent="0">
                        <a:lnSpc>
                          <a:spcPct val="106000"/>
                        </a:lnSpc>
                        <a:spcBef>
                          <a:spcPts val="0"/>
                        </a:spcBef>
                        <a:spcAft>
                          <a:spcPts val="0"/>
                        </a:spcAft>
                        <a:buFont typeface="+mj-lt"/>
                        <a:buNone/>
                      </a:pPr>
                      <a:r>
                        <a:rPr lang="en-US" sz="1000" dirty="0">
                          <a:effectLst/>
                        </a:rPr>
                        <a:t>Output price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22933499"/>
                  </a:ext>
                </a:extLst>
              </a:tr>
              <a:tr h="152402">
                <a:tc>
                  <a:txBody>
                    <a:bodyPr/>
                    <a:lstStyle/>
                    <a:p>
                      <a:pPr marL="0" marR="0">
                        <a:lnSpc>
                          <a:spcPct val="107000"/>
                        </a:lnSpc>
                        <a:spcBef>
                          <a:spcPts val="0"/>
                        </a:spcBef>
                        <a:spcAft>
                          <a:spcPts val="0"/>
                        </a:spcAft>
                      </a:pPr>
                      <a:r>
                        <a:rPr lang="en-US" sz="1000">
                          <a:effectLst/>
                        </a:rPr>
                        <a:t> </a:t>
                      </a:r>
                      <a:endParaRPr lang="en-CA"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tcPr>
                </a:tc>
                <a:tc>
                  <a:txBody>
                    <a:bodyPr/>
                    <a:lstStyle/>
                    <a:p>
                      <a:pPr marL="0" marR="0" lvl="0" indent="0">
                        <a:lnSpc>
                          <a:spcPct val="106000"/>
                        </a:lnSpc>
                        <a:spcBef>
                          <a:spcPts val="0"/>
                        </a:spcBef>
                        <a:spcAft>
                          <a:spcPts val="0"/>
                        </a:spcAft>
                        <a:buFont typeface="+mj-lt"/>
                        <a:buNone/>
                      </a:pPr>
                      <a:r>
                        <a:rPr lang="en-US" sz="1000" dirty="0">
                          <a:effectLst/>
                        </a:rPr>
                        <a:t>Value added, in constant value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31149659"/>
                  </a:ext>
                </a:extLst>
              </a:tr>
              <a:tr h="152402">
                <a:tc>
                  <a:txBody>
                    <a:bodyPr/>
                    <a:lstStyle/>
                    <a:p>
                      <a:pPr marL="0" marR="0">
                        <a:lnSpc>
                          <a:spcPct val="107000"/>
                        </a:lnSpc>
                        <a:spcBef>
                          <a:spcPts val="0"/>
                        </a:spcBef>
                        <a:spcAft>
                          <a:spcPts val="0"/>
                        </a:spcAft>
                      </a:pPr>
                      <a:r>
                        <a:rPr lang="en-US" sz="1000">
                          <a:effectLst/>
                        </a:rPr>
                        <a:t> </a:t>
                      </a:r>
                      <a:endParaRPr lang="en-CA"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nSpc>
                          <a:spcPct val="106000"/>
                        </a:lnSpc>
                        <a:spcBef>
                          <a:spcPts val="0"/>
                        </a:spcBef>
                        <a:spcAft>
                          <a:spcPts val="0"/>
                        </a:spcAft>
                        <a:buFont typeface="+mj-lt"/>
                        <a:buNone/>
                      </a:pPr>
                      <a:r>
                        <a:rPr lang="en-US" sz="1000" dirty="0">
                          <a:effectLst/>
                        </a:rPr>
                        <a:t>Employment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8448442"/>
                  </a:ext>
                </a:extLst>
              </a:tr>
              <a:tr h="152402">
                <a:tc>
                  <a:txBody>
                    <a:bodyPr/>
                    <a:lstStyle/>
                    <a:p>
                      <a:pPr marL="0" marR="0">
                        <a:lnSpc>
                          <a:spcPct val="107000"/>
                        </a:lnSpc>
                        <a:spcBef>
                          <a:spcPts val="0"/>
                        </a:spcBef>
                        <a:spcAft>
                          <a:spcPts val="0"/>
                        </a:spcAft>
                      </a:pPr>
                      <a:r>
                        <a:rPr lang="en-US" sz="1000" dirty="0">
                          <a:effectLst/>
                        </a:rPr>
                        <a:t>Food services</a:t>
                      </a:r>
                      <a:endParaRPr lang="en-CA"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nSpc>
                          <a:spcPct val="106000"/>
                        </a:lnSpc>
                        <a:spcBef>
                          <a:spcPts val="0"/>
                        </a:spcBef>
                        <a:spcAft>
                          <a:spcPts val="0"/>
                        </a:spcAft>
                        <a:buFont typeface="+mj-lt"/>
                        <a:buNone/>
                      </a:pPr>
                      <a:r>
                        <a:rPr lang="en-US" sz="1000" dirty="0">
                          <a:effectLst/>
                        </a:rPr>
                        <a:t>Production, in constant value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56603918"/>
                  </a:ext>
                </a:extLst>
              </a:tr>
              <a:tr h="152402">
                <a:tc>
                  <a:txBody>
                    <a:bodyPr/>
                    <a:lstStyle/>
                    <a:p>
                      <a:pPr marL="0" marR="0">
                        <a:lnSpc>
                          <a:spcPct val="107000"/>
                        </a:lnSpc>
                        <a:spcBef>
                          <a:spcPts val="0"/>
                        </a:spcBef>
                        <a:spcAft>
                          <a:spcPts val="0"/>
                        </a:spcAft>
                      </a:pPr>
                      <a:r>
                        <a:rPr lang="en-US" sz="1000" dirty="0">
                          <a:effectLst/>
                        </a:rPr>
                        <a:t> </a:t>
                      </a:r>
                      <a:endParaRPr lang="en-CA"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tcPr>
                </a:tc>
                <a:tc>
                  <a:txBody>
                    <a:bodyPr/>
                    <a:lstStyle/>
                    <a:p>
                      <a:pPr marL="0" marR="0" lvl="0" indent="0">
                        <a:lnSpc>
                          <a:spcPct val="106000"/>
                        </a:lnSpc>
                        <a:spcBef>
                          <a:spcPts val="0"/>
                        </a:spcBef>
                        <a:spcAft>
                          <a:spcPts val="0"/>
                        </a:spcAft>
                        <a:buFont typeface="+mj-lt"/>
                        <a:buNone/>
                      </a:pPr>
                      <a:r>
                        <a:rPr lang="en-US" sz="1000">
                          <a:effectLst/>
                        </a:rPr>
                        <a:t>Input cost</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46195699"/>
                  </a:ext>
                </a:extLst>
              </a:tr>
              <a:tr h="152402">
                <a:tc>
                  <a:txBody>
                    <a:bodyPr/>
                    <a:lstStyle/>
                    <a:p>
                      <a:pPr marL="0" marR="0">
                        <a:lnSpc>
                          <a:spcPct val="107000"/>
                        </a:lnSpc>
                        <a:spcBef>
                          <a:spcPts val="0"/>
                        </a:spcBef>
                        <a:spcAft>
                          <a:spcPts val="0"/>
                        </a:spcAft>
                      </a:pPr>
                      <a:r>
                        <a:rPr lang="en-US" sz="1000" dirty="0">
                          <a:effectLst/>
                        </a:rPr>
                        <a:t> </a:t>
                      </a:r>
                      <a:endParaRPr lang="en-CA"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tcPr>
                </a:tc>
                <a:tc>
                  <a:txBody>
                    <a:bodyPr/>
                    <a:lstStyle/>
                    <a:p>
                      <a:pPr marL="0" marR="0" lvl="0" indent="0">
                        <a:lnSpc>
                          <a:spcPct val="106000"/>
                        </a:lnSpc>
                        <a:spcBef>
                          <a:spcPts val="0"/>
                        </a:spcBef>
                        <a:spcAft>
                          <a:spcPts val="0"/>
                        </a:spcAft>
                        <a:buFont typeface="+mj-lt"/>
                        <a:buNone/>
                      </a:pPr>
                      <a:r>
                        <a:rPr lang="en-US" sz="1000" dirty="0">
                          <a:effectLst/>
                        </a:rPr>
                        <a:t>Output price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3659713"/>
                  </a:ext>
                </a:extLst>
              </a:tr>
              <a:tr h="152402">
                <a:tc>
                  <a:txBody>
                    <a:bodyPr/>
                    <a:lstStyle/>
                    <a:p>
                      <a:pPr marL="0" marR="0">
                        <a:lnSpc>
                          <a:spcPct val="107000"/>
                        </a:lnSpc>
                        <a:spcBef>
                          <a:spcPts val="0"/>
                        </a:spcBef>
                        <a:spcAft>
                          <a:spcPts val="0"/>
                        </a:spcAft>
                      </a:pPr>
                      <a:r>
                        <a:rPr lang="en-US" sz="1000">
                          <a:effectLst/>
                        </a:rPr>
                        <a:t> </a:t>
                      </a:r>
                      <a:endParaRPr lang="en-CA"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tcPr>
                </a:tc>
                <a:tc>
                  <a:txBody>
                    <a:bodyPr/>
                    <a:lstStyle/>
                    <a:p>
                      <a:pPr marL="0" marR="0" lvl="0" indent="0">
                        <a:lnSpc>
                          <a:spcPct val="106000"/>
                        </a:lnSpc>
                        <a:spcBef>
                          <a:spcPts val="0"/>
                        </a:spcBef>
                        <a:spcAft>
                          <a:spcPts val="0"/>
                        </a:spcAft>
                        <a:buFont typeface="+mj-lt"/>
                        <a:buNone/>
                      </a:pPr>
                      <a:r>
                        <a:rPr lang="en-US" sz="1000" dirty="0">
                          <a:effectLst/>
                        </a:rPr>
                        <a:t>Value added, in constant value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09758235"/>
                  </a:ext>
                </a:extLst>
              </a:tr>
              <a:tr h="152402">
                <a:tc>
                  <a:txBody>
                    <a:bodyPr/>
                    <a:lstStyle/>
                    <a:p>
                      <a:pPr marL="0" marR="0">
                        <a:lnSpc>
                          <a:spcPct val="107000"/>
                        </a:lnSpc>
                        <a:spcBef>
                          <a:spcPts val="0"/>
                        </a:spcBef>
                        <a:spcAft>
                          <a:spcPts val="0"/>
                        </a:spcAft>
                      </a:pPr>
                      <a:r>
                        <a:rPr lang="en-US" sz="1000">
                          <a:effectLst/>
                        </a:rPr>
                        <a:t> </a:t>
                      </a:r>
                      <a:endParaRPr lang="en-CA"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nSpc>
                          <a:spcPct val="106000"/>
                        </a:lnSpc>
                        <a:spcBef>
                          <a:spcPts val="0"/>
                        </a:spcBef>
                        <a:spcAft>
                          <a:spcPts val="0"/>
                        </a:spcAft>
                        <a:buFont typeface="+mj-lt"/>
                        <a:buNone/>
                      </a:pPr>
                      <a:r>
                        <a:rPr lang="en-US" sz="1000" dirty="0">
                          <a:effectLst/>
                        </a:rPr>
                        <a:t>Employment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518054"/>
                  </a:ext>
                </a:extLst>
              </a:tr>
              <a:tr h="152402">
                <a:tc>
                  <a:txBody>
                    <a:bodyPr/>
                    <a:lstStyle/>
                    <a:p>
                      <a:pPr marL="0" marR="0">
                        <a:lnSpc>
                          <a:spcPct val="107000"/>
                        </a:lnSpc>
                        <a:spcBef>
                          <a:spcPts val="0"/>
                        </a:spcBef>
                        <a:spcAft>
                          <a:spcPts val="0"/>
                        </a:spcAft>
                      </a:pPr>
                      <a:r>
                        <a:rPr lang="en-US" sz="1000" dirty="0">
                          <a:effectLst/>
                        </a:rPr>
                        <a:t>Aggregate supply of agricultural</a:t>
                      </a:r>
                      <a:endParaRPr lang="en-CA"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nSpc>
                          <a:spcPct val="106000"/>
                        </a:lnSpc>
                        <a:spcBef>
                          <a:spcPts val="0"/>
                        </a:spcBef>
                        <a:spcAft>
                          <a:spcPts val="0"/>
                        </a:spcAft>
                        <a:buFont typeface="+mj-lt"/>
                        <a:buNone/>
                      </a:pPr>
                      <a:r>
                        <a:rPr lang="en-US" sz="1000" dirty="0">
                          <a:effectLst/>
                        </a:rPr>
                        <a:t>Production, in constant value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13940462"/>
                  </a:ext>
                </a:extLst>
              </a:tr>
              <a:tr h="152402">
                <a:tc>
                  <a:txBody>
                    <a:bodyPr/>
                    <a:lstStyle/>
                    <a:p>
                      <a:pPr marL="0" marR="0">
                        <a:lnSpc>
                          <a:spcPct val="107000"/>
                        </a:lnSpc>
                        <a:spcBef>
                          <a:spcPts val="0"/>
                        </a:spcBef>
                        <a:spcAft>
                          <a:spcPts val="0"/>
                        </a:spcAft>
                      </a:pPr>
                      <a:r>
                        <a:rPr lang="en-US" sz="1000" dirty="0">
                          <a:effectLst/>
                        </a:rPr>
                        <a:t>and food products</a:t>
                      </a:r>
                      <a:endParaRPr lang="en-CA"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tcPr>
                </a:tc>
                <a:tc>
                  <a:txBody>
                    <a:bodyPr/>
                    <a:lstStyle/>
                    <a:p>
                      <a:pPr marL="0" marR="0" lvl="0" indent="0">
                        <a:lnSpc>
                          <a:spcPct val="106000"/>
                        </a:lnSpc>
                        <a:spcBef>
                          <a:spcPts val="0"/>
                        </a:spcBef>
                        <a:spcAft>
                          <a:spcPts val="0"/>
                        </a:spcAft>
                        <a:buFont typeface="+mj-lt"/>
                        <a:buNone/>
                      </a:pPr>
                      <a:r>
                        <a:rPr lang="en-US" sz="1000" dirty="0">
                          <a:effectLst/>
                        </a:rPr>
                        <a:t>Input cost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5461849"/>
                  </a:ext>
                </a:extLst>
              </a:tr>
              <a:tr h="152402">
                <a:tc>
                  <a:txBody>
                    <a:bodyPr/>
                    <a:lstStyle/>
                    <a:p>
                      <a:pPr marL="0" marR="0">
                        <a:lnSpc>
                          <a:spcPct val="107000"/>
                        </a:lnSpc>
                        <a:spcBef>
                          <a:spcPts val="0"/>
                        </a:spcBef>
                        <a:spcAft>
                          <a:spcPts val="0"/>
                        </a:spcAft>
                      </a:pPr>
                      <a:r>
                        <a:rPr lang="en-US" sz="1000" dirty="0">
                          <a:effectLst/>
                        </a:rPr>
                        <a:t> </a:t>
                      </a:r>
                      <a:endParaRPr lang="en-CA"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tcPr>
                </a:tc>
                <a:tc>
                  <a:txBody>
                    <a:bodyPr/>
                    <a:lstStyle/>
                    <a:p>
                      <a:pPr marL="0" marR="0" lvl="0" indent="0">
                        <a:lnSpc>
                          <a:spcPct val="106000"/>
                        </a:lnSpc>
                        <a:spcBef>
                          <a:spcPts val="0"/>
                        </a:spcBef>
                        <a:spcAft>
                          <a:spcPts val="0"/>
                        </a:spcAft>
                        <a:buFont typeface="+mj-lt"/>
                        <a:buNone/>
                      </a:pPr>
                      <a:r>
                        <a:rPr lang="en-US" sz="1000">
                          <a:effectLst/>
                        </a:rPr>
                        <a:t>Output price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71714002"/>
                  </a:ext>
                </a:extLst>
              </a:tr>
              <a:tr h="152402">
                <a:tc>
                  <a:txBody>
                    <a:bodyPr/>
                    <a:lstStyle/>
                    <a:p>
                      <a:pPr marL="0" marR="0">
                        <a:lnSpc>
                          <a:spcPct val="107000"/>
                        </a:lnSpc>
                        <a:spcBef>
                          <a:spcPts val="0"/>
                        </a:spcBef>
                        <a:spcAft>
                          <a:spcPts val="0"/>
                        </a:spcAft>
                      </a:pPr>
                      <a:r>
                        <a:rPr lang="en-US" sz="1000" dirty="0">
                          <a:effectLst/>
                        </a:rPr>
                        <a:t> </a:t>
                      </a:r>
                      <a:endParaRPr lang="en-CA"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tcPr>
                </a:tc>
                <a:tc>
                  <a:txBody>
                    <a:bodyPr/>
                    <a:lstStyle/>
                    <a:p>
                      <a:pPr marL="0" marR="0" lvl="0" indent="0">
                        <a:lnSpc>
                          <a:spcPct val="106000"/>
                        </a:lnSpc>
                        <a:spcBef>
                          <a:spcPts val="0"/>
                        </a:spcBef>
                        <a:spcAft>
                          <a:spcPts val="0"/>
                        </a:spcAft>
                        <a:buFont typeface="+mj-lt"/>
                        <a:buNone/>
                      </a:pPr>
                      <a:r>
                        <a:rPr lang="en-US" sz="1000" dirty="0">
                          <a:effectLst/>
                        </a:rPr>
                        <a:t>Value added, in constant value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450099"/>
                  </a:ext>
                </a:extLst>
              </a:tr>
              <a:tr h="152402">
                <a:tc>
                  <a:txBody>
                    <a:bodyPr/>
                    <a:lstStyle/>
                    <a:p>
                      <a:pPr marL="0" marR="0">
                        <a:lnSpc>
                          <a:spcPct val="107000"/>
                        </a:lnSpc>
                        <a:spcBef>
                          <a:spcPts val="0"/>
                        </a:spcBef>
                        <a:spcAft>
                          <a:spcPts val="0"/>
                        </a:spcAft>
                      </a:pPr>
                      <a:r>
                        <a:rPr lang="en-US" sz="1000">
                          <a:effectLst/>
                        </a:rPr>
                        <a:t> </a:t>
                      </a:r>
                      <a:endParaRPr lang="en-CA"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nSpc>
                          <a:spcPct val="106000"/>
                        </a:lnSpc>
                        <a:spcBef>
                          <a:spcPts val="0"/>
                        </a:spcBef>
                        <a:spcAft>
                          <a:spcPts val="0"/>
                        </a:spcAft>
                        <a:buFont typeface="+mj-lt"/>
                        <a:buNone/>
                      </a:pPr>
                      <a:r>
                        <a:rPr lang="en-US" sz="1000" dirty="0">
                          <a:effectLst/>
                        </a:rPr>
                        <a:t>Employment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9057740"/>
                  </a:ext>
                </a:extLst>
              </a:tr>
              <a:tr h="152402">
                <a:tc>
                  <a:txBody>
                    <a:bodyPr/>
                    <a:lstStyle/>
                    <a:p>
                      <a:pPr marL="0" marR="0">
                        <a:lnSpc>
                          <a:spcPct val="107000"/>
                        </a:lnSpc>
                        <a:spcBef>
                          <a:spcPts val="0"/>
                        </a:spcBef>
                        <a:spcAft>
                          <a:spcPts val="0"/>
                        </a:spcAft>
                      </a:pPr>
                      <a:r>
                        <a:rPr lang="en-US" sz="1000" dirty="0">
                          <a:effectLst/>
                        </a:rPr>
                        <a:t>Trade</a:t>
                      </a:r>
                      <a:endParaRPr lang="en-CA"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nSpc>
                          <a:spcPct val="106000"/>
                        </a:lnSpc>
                        <a:spcBef>
                          <a:spcPts val="0"/>
                        </a:spcBef>
                        <a:spcAft>
                          <a:spcPts val="0"/>
                        </a:spcAft>
                        <a:buFont typeface="+mj-lt"/>
                        <a:buNone/>
                      </a:pPr>
                      <a:r>
                        <a:rPr lang="en-US" sz="1000" dirty="0">
                          <a:effectLst/>
                        </a:rPr>
                        <a:t>Export aggregate, in constant value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14306402"/>
                  </a:ext>
                </a:extLst>
              </a:tr>
              <a:tr h="152402">
                <a:tc>
                  <a:txBody>
                    <a:bodyPr/>
                    <a:lstStyle/>
                    <a:p>
                      <a:pPr marL="0" marR="0">
                        <a:lnSpc>
                          <a:spcPct val="107000"/>
                        </a:lnSpc>
                        <a:spcBef>
                          <a:spcPts val="0"/>
                        </a:spcBef>
                        <a:spcAft>
                          <a:spcPts val="0"/>
                        </a:spcAft>
                      </a:pPr>
                      <a:r>
                        <a:rPr lang="en-US" sz="1000" dirty="0">
                          <a:effectLst/>
                        </a:rPr>
                        <a:t> </a:t>
                      </a:r>
                      <a:endParaRPr lang="en-CA"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tcPr>
                </a:tc>
                <a:tc>
                  <a:txBody>
                    <a:bodyPr/>
                    <a:lstStyle/>
                    <a:p>
                      <a:pPr marL="0" marR="0" lvl="0" indent="0">
                        <a:lnSpc>
                          <a:spcPct val="106000"/>
                        </a:lnSpc>
                        <a:spcBef>
                          <a:spcPts val="0"/>
                        </a:spcBef>
                        <a:spcAft>
                          <a:spcPts val="0"/>
                        </a:spcAft>
                        <a:buFont typeface="+mj-lt"/>
                        <a:buNone/>
                      </a:pPr>
                      <a:r>
                        <a:rPr lang="en-US" sz="1000" dirty="0">
                          <a:effectLst/>
                        </a:rPr>
                        <a:t>Export agriculture, in constant value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97584248"/>
                  </a:ext>
                </a:extLst>
              </a:tr>
              <a:tr h="152402">
                <a:tc>
                  <a:txBody>
                    <a:bodyPr/>
                    <a:lstStyle/>
                    <a:p>
                      <a:pPr marL="0" marR="0">
                        <a:lnSpc>
                          <a:spcPct val="107000"/>
                        </a:lnSpc>
                        <a:spcBef>
                          <a:spcPts val="0"/>
                        </a:spcBef>
                        <a:spcAft>
                          <a:spcPts val="0"/>
                        </a:spcAft>
                      </a:pPr>
                      <a:r>
                        <a:rPr lang="en-US" sz="1000" dirty="0">
                          <a:effectLst/>
                        </a:rPr>
                        <a:t> </a:t>
                      </a:r>
                      <a:endParaRPr lang="en-CA"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tcPr>
                </a:tc>
                <a:tc>
                  <a:txBody>
                    <a:bodyPr/>
                    <a:lstStyle/>
                    <a:p>
                      <a:pPr marL="0" marR="0" lvl="0" indent="0">
                        <a:lnSpc>
                          <a:spcPct val="106000"/>
                        </a:lnSpc>
                        <a:spcBef>
                          <a:spcPts val="0"/>
                        </a:spcBef>
                        <a:spcAft>
                          <a:spcPts val="0"/>
                        </a:spcAft>
                        <a:buFont typeface="+mj-lt"/>
                        <a:buNone/>
                      </a:pPr>
                      <a:r>
                        <a:rPr lang="en-US" sz="1000" dirty="0">
                          <a:effectLst/>
                        </a:rPr>
                        <a:t>Export processed food, in constant value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24750798"/>
                  </a:ext>
                </a:extLst>
              </a:tr>
              <a:tr h="152402">
                <a:tc>
                  <a:txBody>
                    <a:bodyPr/>
                    <a:lstStyle/>
                    <a:p>
                      <a:pPr marL="0" marR="0">
                        <a:lnSpc>
                          <a:spcPct val="107000"/>
                        </a:lnSpc>
                        <a:spcBef>
                          <a:spcPts val="0"/>
                        </a:spcBef>
                        <a:spcAft>
                          <a:spcPts val="0"/>
                        </a:spcAft>
                      </a:pPr>
                      <a:r>
                        <a:rPr lang="en-US" sz="1000" dirty="0">
                          <a:effectLst/>
                        </a:rPr>
                        <a:t> </a:t>
                      </a:r>
                      <a:endParaRPr lang="en-CA"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tcPr>
                </a:tc>
                <a:tc>
                  <a:txBody>
                    <a:bodyPr/>
                    <a:lstStyle/>
                    <a:p>
                      <a:pPr marL="0" marR="0" lvl="0" indent="0">
                        <a:lnSpc>
                          <a:spcPct val="106000"/>
                        </a:lnSpc>
                        <a:spcBef>
                          <a:spcPts val="0"/>
                        </a:spcBef>
                        <a:spcAft>
                          <a:spcPts val="0"/>
                        </a:spcAft>
                        <a:buFont typeface="+mj-lt"/>
                        <a:buNone/>
                      </a:pPr>
                      <a:r>
                        <a:rPr lang="en-US" sz="1000" dirty="0">
                          <a:effectLst/>
                        </a:rPr>
                        <a:t>Export food services, in constant value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36617880"/>
                  </a:ext>
                </a:extLst>
              </a:tr>
              <a:tr h="152402">
                <a:tc>
                  <a:txBody>
                    <a:bodyPr/>
                    <a:lstStyle/>
                    <a:p>
                      <a:pPr marL="0" marR="0">
                        <a:lnSpc>
                          <a:spcPct val="107000"/>
                        </a:lnSpc>
                        <a:spcBef>
                          <a:spcPts val="0"/>
                        </a:spcBef>
                        <a:spcAft>
                          <a:spcPts val="0"/>
                        </a:spcAft>
                      </a:pPr>
                      <a:r>
                        <a:rPr lang="en-US" sz="1000">
                          <a:effectLst/>
                        </a:rPr>
                        <a:t> </a:t>
                      </a:r>
                      <a:endParaRPr lang="en-CA"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tcPr>
                </a:tc>
                <a:tc>
                  <a:txBody>
                    <a:bodyPr/>
                    <a:lstStyle/>
                    <a:p>
                      <a:pPr marL="0" marR="0" lvl="0" indent="0">
                        <a:lnSpc>
                          <a:spcPct val="106000"/>
                        </a:lnSpc>
                        <a:spcBef>
                          <a:spcPts val="0"/>
                        </a:spcBef>
                        <a:spcAft>
                          <a:spcPts val="0"/>
                        </a:spcAft>
                        <a:buFont typeface="+mj-lt"/>
                        <a:buNone/>
                      </a:pPr>
                      <a:r>
                        <a:rPr lang="en-US" sz="1000" dirty="0">
                          <a:effectLst/>
                        </a:rPr>
                        <a:t>Import aggregate, in constant value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90923600"/>
                  </a:ext>
                </a:extLst>
              </a:tr>
              <a:tr h="152402">
                <a:tc>
                  <a:txBody>
                    <a:bodyPr/>
                    <a:lstStyle/>
                    <a:p>
                      <a:pPr marL="0" marR="0">
                        <a:lnSpc>
                          <a:spcPct val="107000"/>
                        </a:lnSpc>
                        <a:spcBef>
                          <a:spcPts val="0"/>
                        </a:spcBef>
                        <a:spcAft>
                          <a:spcPts val="0"/>
                        </a:spcAft>
                      </a:pPr>
                      <a:r>
                        <a:rPr lang="en-US" sz="1000">
                          <a:effectLst/>
                        </a:rPr>
                        <a:t> </a:t>
                      </a:r>
                      <a:endParaRPr lang="en-CA"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tcPr>
                </a:tc>
                <a:tc>
                  <a:txBody>
                    <a:bodyPr/>
                    <a:lstStyle/>
                    <a:p>
                      <a:pPr marL="0" marR="0" lvl="0" indent="0">
                        <a:lnSpc>
                          <a:spcPct val="106000"/>
                        </a:lnSpc>
                        <a:spcBef>
                          <a:spcPts val="0"/>
                        </a:spcBef>
                        <a:spcAft>
                          <a:spcPts val="0"/>
                        </a:spcAft>
                        <a:buFont typeface="+mj-lt"/>
                        <a:buNone/>
                      </a:pPr>
                      <a:r>
                        <a:rPr lang="en-US" sz="1000" dirty="0">
                          <a:effectLst/>
                        </a:rPr>
                        <a:t>Import agriculture, in constant value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64654031"/>
                  </a:ext>
                </a:extLst>
              </a:tr>
              <a:tr h="152402">
                <a:tc>
                  <a:txBody>
                    <a:bodyPr/>
                    <a:lstStyle/>
                    <a:p>
                      <a:pPr marL="0" marR="0">
                        <a:lnSpc>
                          <a:spcPct val="107000"/>
                        </a:lnSpc>
                        <a:spcBef>
                          <a:spcPts val="0"/>
                        </a:spcBef>
                        <a:spcAft>
                          <a:spcPts val="0"/>
                        </a:spcAft>
                      </a:pPr>
                      <a:r>
                        <a:rPr lang="en-US" sz="1000">
                          <a:effectLst/>
                        </a:rPr>
                        <a:t> </a:t>
                      </a:r>
                      <a:endParaRPr lang="en-CA"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tcPr>
                </a:tc>
                <a:tc>
                  <a:txBody>
                    <a:bodyPr/>
                    <a:lstStyle/>
                    <a:p>
                      <a:pPr marL="0" marR="0" lvl="0" indent="0">
                        <a:lnSpc>
                          <a:spcPct val="106000"/>
                        </a:lnSpc>
                        <a:spcBef>
                          <a:spcPts val="0"/>
                        </a:spcBef>
                        <a:spcAft>
                          <a:spcPts val="0"/>
                        </a:spcAft>
                        <a:buFont typeface="+mj-lt"/>
                        <a:buNone/>
                      </a:pPr>
                      <a:r>
                        <a:rPr lang="en-US" sz="1000" dirty="0">
                          <a:effectLst/>
                        </a:rPr>
                        <a:t>Import processed food, in constant value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24137068"/>
                  </a:ext>
                </a:extLst>
              </a:tr>
              <a:tr h="152402">
                <a:tc>
                  <a:txBody>
                    <a:bodyPr/>
                    <a:lstStyle/>
                    <a:p>
                      <a:pPr marL="0" marR="0">
                        <a:lnSpc>
                          <a:spcPct val="107000"/>
                        </a:lnSpc>
                        <a:spcBef>
                          <a:spcPts val="0"/>
                        </a:spcBef>
                        <a:spcAft>
                          <a:spcPts val="0"/>
                        </a:spcAft>
                      </a:pPr>
                      <a:r>
                        <a:rPr lang="en-US" sz="1000">
                          <a:effectLst/>
                        </a:rPr>
                        <a:t> </a:t>
                      </a:r>
                      <a:endParaRPr lang="en-CA"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nSpc>
                          <a:spcPct val="106000"/>
                        </a:lnSpc>
                        <a:spcBef>
                          <a:spcPts val="0"/>
                        </a:spcBef>
                        <a:spcAft>
                          <a:spcPts val="0"/>
                        </a:spcAft>
                        <a:buFont typeface="+mj-lt"/>
                        <a:buNone/>
                      </a:pPr>
                      <a:r>
                        <a:rPr lang="en-US" sz="1000" dirty="0">
                          <a:effectLst/>
                        </a:rPr>
                        <a:t>Import food services, in constant value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8627551"/>
                  </a:ext>
                </a:extLst>
              </a:tr>
              <a:tr h="152402">
                <a:tc>
                  <a:txBody>
                    <a:bodyPr/>
                    <a:lstStyle/>
                    <a:p>
                      <a:pPr marL="0" marR="0">
                        <a:lnSpc>
                          <a:spcPct val="107000"/>
                        </a:lnSpc>
                        <a:spcBef>
                          <a:spcPts val="0"/>
                        </a:spcBef>
                        <a:spcAft>
                          <a:spcPts val="0"/>
                        </a:spcAft>
                      </a:pPr>
                      <a:r>
                        <a:rPr lang="en-US" sz="1000" dirty="0">
                          <a:effectLst/>
                        </a:rPr>
                        <a:t>Consumption</a:t>
                      </a:r>
                      <a:endParaRPr lang="en-CA"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nSpc>
                          <a:spcPct val="106000"/>
                        </a:lnSpc>
                        <a:spcBef>
                          <a:spcPts val="0"/>
                        </a:spcBef>
                        <a:spcAft>
                          <a:spcPts val="0"/>
                        </a:spcAft>
                        <a:buFont typeface="+mj-lt"/>
                        <a:buNone/>
                      </a:pPr>
                      <a:r>
                        <a:rPr lang="en-US" sz="1000" dirty="0">
                          <a:effectLst/>
                        </a:rPr>
                        <a:t>Household consumption, national</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44116591"/>
                  </a:ext>
                </a:extLst>
              </a:tr>
              <a:tr h="152402">
                <a:tc>
                  <a:txBody>
                    <a:bodyPr/>
                    <a:lstStyle/>
                    <a:p>
                      <a:pPr marL="0" marR="0">
                        <a:lnSpc>
                          <a:spcPct val="107000"/>
                        </a:lnSpc>
                        <a:spcBef>
                          <a:spcPts val="0"/>
                        </a:spcBef>
                        <a:spcAft>
                          <a:spcPts val="0"/>
                        </a:spcAft>
                      </a:pPr>
                      <a:r>
                        <a:rPr lang="en-US" sz="1000" dirty="0">
                          <a:effectLst/>
                        </a:rPr>
                        <a:t> </a:t>
                      </a:r>
                      <a:endParaRPr lang="en-CA"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tcPr>
                </a:tc>
                <a:tc>
                  <a:txBody>
                    <a:bodyPr/>
                    <a:lstStyle/>
                    <a:p>
                      <a:pPr marL="0" marR="0" lvl="0" indent="0">
                        <a:lnSpc>
                          <a:spcPct val="106000"/>
                        </a:lnSpc>
                        <a:spcBef>
                          <a:spcPts val="0"/>
                        </a:spcBef>
                        <a:spcAft>
                          <a:spcPts val="0"/>
                        </a:spcAft>
                        <a:buFont typeface="+mj-lt"/>
                        <a:buNone/>
                      </a:pPr>
                      <a:r>
                        <a:rPr lang="en-US" sz="1000">
                          <a:effectLst/>
                        </a:rPr>
                        <a:t>Household consumption, rural</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46622622"/>
                  </a:ext>
                </a:extLst>
              </a:tr>
              <a:tr h="152402">
                <a:tc>
                  <a:txBody>
                    <a:bodyPr/>
                    <a:lstStyle/>
                    <a:p>
                      <a:pPr marL="0" marR="0">
                        <a:lnSpc>
                          <a:spcPct val="107000"/>
                        </a:lnSpc>
                        <a:spcBef>
                          <a:spcPts val="0"/>
                        </a:spcBef>
                        <a:spcAft>
                          <a:spcPts val="0"/>
                        </a:spcAft>
                      </a:pPr>
                      <a:r>
                        <a:rPr lang="en-US" sz="1000" dirty="0">
                          <a:effectLst/>
                        </a:rPr>
                        <a:t> </a:t>
                      </a:r>
                      <a:endParaRPr lang="en-CA"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tcPr>
                </a:tc>
                <a:tc>
                  <a:txBody>
                    <a:bodyPr/>
                    <a:lstStyle/>
                    <a:p>
                      <a:pPr marL="0" marR="0" lvl="0" indent="0">
                        <a:lnSpc>
                          <a:spcPct val="106000"/>
                        </a:lnSpc>
                        <a:spcBef>
                          <a:spcPts val="0"/>
                        </a:spcBef>
                        <a:spcAft>
                          <a:spcPts val="0"/>
                        </a:spcAft>
                        <a:buFont typeface="+mj-lt"/>
                        <a:buNone/>
                      </a:pPr>
                      <a:r>
                        <a:rPr lang="en-US" sz="1000" dirty="0">
                          <a:effectLst/>
                        </a:rPr>
                        <a:t>Household consumption, urban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72436927"/>
                  </a:ext>
                </a:extLst>
              </a:tr>
              <a:tr h="152402">
                <a:tc>
                  <a:txBody>
                    <a:bodyPr/>
                    <a:lstStyle/>
                    <a:p>
                      <a:pPr marL="0" marR="0">
                        <a:lnSpc>
                          <a:spcPct val="107000"/>
                        </a:lnSpc>
                        <a:spcBef>
                          <a:spcPts val="0"/>
                        </a:spcBef>
                        <a:spcAft>
                          <a:spcPts val="0"/>
                        </a:spcAft>
                      </a:pPr>
                      <a:r>
                        <a:rPr lang="en-US" sz="1000" dirty="0">
                          <a:effectLst/>
                        </a:rPr>
                        <a:t> </a:t>
                      </a:r>
                      <a:endParaRPr lang="en-CA"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tcPr>
                </a:tc>
                <a:tc>
                  <a:txBody>
                    <a:bodyPr/>
                    <a:lstStyle/>
                    <a:p>
                      <a:pPr marL="0" marR="0" lvl="0" indent="0">
                        <a:lnSpc>
                          <a:spcPct val="106000"/>
                        </a:lnSpc>
                        <a:spcBef>
                          <a:spcPts val="0"/>
                        </a:spcBef>
                        <a:spcAft>
                          <a:spcPts val="0"/>
                        </a:spcAft>
                        <a:buFont typeface="+mj-lt"/>
                        <a:buNone/>
                      </a:pPr>
                      <a:r>
                        <a:rPr lang="en-US" sz="1000" dirty="0">
                          <a:effectLst/>
                        </a:rPr>
                        <a:t>Household expenditures, national</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3213150"/>
                  </a:ext>
                </a:extLst>
              </a:tr>
              <a:tr h="152402">
                <a:tc>
                  <a:txBody>
                    <a:bodyPr/>
                    <a:lstStyle/>
                    <a:p>
                      <a:pPr marL="0" marR="0">
                        <a:lnSpc>
                          <a:spcPct val="107000"/>
                        </a:lnSpc>
                        <a:spcBef>
                          <a:spcPts val="0"/>
                        </a:spcBef>
                        <a:spcAft>
                          <a:spcPts val="0"/>
                        </a:spcAft>
                      </a:pPr>
                      <a:r>
                        <a:rPr lang="en-US" sz="1000" dirty="0">
                          <a:effectLst/>
                        </a:rPr>
                        <a:t> </a:t>
                      </a:r>
                      <a:endParaRPr lang="en-CA"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tcPr>
                </a:tc>
                <a:tc>
                  <a:txBody>
                    <a:bodyPr/>
                    <a:lstStyle/>
                    <a:p>
                      <a:pPr marL="0" marR="0" lvl="0" indent="0">
                        <a:lnSpc>
                          <a:spcPct val="106000"/>
                        </a:lnSpc>
                        <a:spcBef>
                          <a:spcPts val="0"/>
                        </a:spcBef>
                        <a:spcAft>
                          <a:spcPts val="0"/>
                        </a:spcAft>
                        <a:buFont typeface="+mj-lt"/>
                        <a:buNone/>
                      </a:pPr>
                      <a:r>
                        <a:rPr lang="en-US" sz="1000" dirty="0">
                          <a:effectLst/>
                        </a:rPr>
                        <a:t>Household expenditures, rural</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6359546"/>
                  </a:ext>
                </a:extLst>
              </a:tr>
              <a:tr h="152402">
                <a:tc>
                  <a:txBody>
                    <a:bodyPr/>
                    <a:lstStyle/>
                    <a:p>
                      <a:pPr marL="0" marR="0">
                        <a:lnSpc>
                          <a:spcPct val="107000"/>
                        </a:lnSpc>
                        <a:spcBef>
                          <a:spcPts val="0"/>
                        </a:spcBef>
                        <a:spcAft>
                          <a:spcPts val="0"/>
                        </a:spcAft>
                      </a:pPr>
                      <a:r>
                        <a:rPr lang="en-US" sz="1000">
                          <a:effectLst/>
                        </a:rPr>
                        <a:t> </a:t>
                      </a:r>
                      <a:endParaRPr lang="en-CA"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tcPr>
                </a:tc>
                <a:tc>
                  <a:txBody>
                    <a:bodyPr/>
                    <a:lstStyle/>
                    <a:p>
                      <a:pPr marL="0" marR="0" lvl="0" indent="0">
                        <a:lnSpc>
                          <a:spcPct val="106000"/>
                        </a:lnSpc>
                        <a:spcBef>
                          <a:spcPts val="0"/>
                        </a:spcBef>
                        <a:spcAft>
                          <a:spcPts val="0"/>
                        </a:spcAft>
                        <a:buFont typeface="+mj-lt"/>
                        <a:buNone/>
                      </a:pPr>
                      <a:r>
                        <a:rPr lang="en-US" sz="1000" dirty="0">
                          <a:effectLst/>
                        </a:rPr>
                        <a:t>Household expenditures, urban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6619846"/>
                  </a:ext>
                </a:extLst>
              </a:tr>
              <a:tr h="152402">
                <a:tc>
                  <a:txBody>
                    <a:bodyPr/>
                    <a:lstStyle/>
                    <a:p>
                      <a:pPr marL="0" marR="0">
                        <a:lnSpc>
                          <a:spcPct val="107000"/>
                        </a:lnSpc>
                        <a:spcBef>
                          <a:spcPts val="0"/>
                        </a:spcBef>
                        <a:spcAft>
                          <a:spcPts val="0"/>
                        </a:spcAft>
                      </a:pPr>
                      <a:r>
                        <a:rPr lang="en-US" sz="1000">
                          <a:effectLst/>
                        </a:rPr>
                        <a:t> </a:t>
                      </a:r>
                      <a:endParaRPr lang="en-CA"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tcPr>
                </a:tc>
                <a:tc>
                  <a:txBody>
                    <a:bodyPr/>
                    <a:lstStyle/>
                    <a:p>
                      <a:pPr marL="0" marR="0" lvl="0" indent="0">
                        <a:lnSpc>
                          <a:spcPct val="106000"/>
                        </a:lnSpc>
                        <a:spcBef>
                          <a:spcPts val="0"/>
                        </a:spcBef>
                        <a:spcAft>
                          <a:spcPts val="0"/>
                        </a:spcAft>
                        <a:buFont typeface="+mj-lt"/>
                        <a:buNone/>
                      </a:pPr>
                      <a:r>
                        <a:rPr lang="en-US" sz="1000" dirty="0">
                          <a:effectLst/>
                        </a:rPr>
                        <a:t>Consumption price, national</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29958819"/>
                  </a:ext>
                </a:extLst>
              </a:tr>
              <a:tr h="152402">
                <a:tc>
                  <a:txBody>
                    <a:bodyPr/>
                    <a:lstStyle/>
                    <a:p>
                      <a:pPr marL="0" marR="0">
                        <a:lnSpc>
                          <a:spcPct val="107000"/>
                        </a:lnSpc>
                        <a:spcBef>
                          <a:spcPts val="0"/>
                        </a:spcBef>
                        <a:spcAft>
                          <a:spcPts val="0"/>
                        </a:spcAft>
                      </a:pPr>
                      <a:r>
                        <a:rPr lang="en-US" sz="1000">
                          <a:effectLst/>
                        </a:rPr>
                        <a:t> </a:t>
                      </a:r>
                      <a:endParaRPr lang="en-CA"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tcPr>
                </a:tc>
                <a:tc>
                  <a:txBody>
                    <a:bodyPr/>
                    <a:lstStyle/>
                    <a:p>
                      <a:pPr marL="0" marR="0" lvl="0" indent="0">
                        <a:lnSpc>
                          <a:spcPct val="106000"/>
                        </a:lnSpc>
                        <a:spcBef>
                          <a:spcPts val="0"/>
                        </a:spcBef>
                        <a:spcAft>
                          <a:spcPts val="0"/>
                        </a:spcAft>
                        <a:buFont typeface="+mj-lt"/>
                        <a:buNone/>
                      </a:pPr>
                      <a:r>
                        <a:rPr lang="en-US" sz="1000" dirty="0">
                          <a:effectLst/>
                        </a:rPr>
                        <a:t>Consumption price, rural</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85643684"/>
                  </a:ext>
                </a:extLst>
              </a:tr>
              <a:tr h="152402">
                <a:tc>
                  <a:txBody>
                    <a:bodyPr/>
                    <a:lstStyle/>
                    <a:p>
                      <a:pPr marL="0" marR="0">
                        <a:lnSpc>
                          <a:spcPct val="107000"/>
                        </a:lnSpc>
                        <a:spcBef>
                          <a:spcPts val="0"/>
                        </a:spcBef>
                        <a:spcAft>
                          <a:spcPts val="0"/>
                        </a:spcAft>
                      </a:pPr>
                      <a:r>
                        <a:rPr lang="en-US" sz="1000">
                          <a:effectLst/>
                        </a:rPr>
                        <a:t> </a:t>
                      </a:r>
                      <a:endParaRPr lang="en-CA"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tcPr>
                </a:tc>
                <a:tc>
                  <a:txBody>
                    <a:bodyPr/>
                    <a:lstStyle/>
                    <a:p>
                      <a:pPr marL="0" marR="0" lvl="0" indent="0">
                        <a:lnSpc>
                          <a:spcPct val="106000"/>
                        </a:lnSpc>
                        <a:spcBef>
                          <a:spcPts val="0"/>
                        </a:spcBef>
                        <a:spcAft>
                          <a:spcPts val="0"/>
                        </a:spcAft>
                        <a:buFont typeface="+mj-lt"/>
                        <a:buNone/>
                      </a:pPr>
                      <a:r>
                        <a:rPr lang="en-US" sz="1000" dirty="0">
                          <a:effectLst/>
                        </a:rPr>
                        <a:t>Consumption price, urban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24707023"/>
                  </a:ext>
                </a:extLst>
              </a:tr>
              <a:tr h="152402">
                <a:tc>
                  <a:txBody>
                    <a:bodyPr/>
                    <a:lstStyle/>
                    <a:p>
                      <a:pPr marL="0" marR="0">
                        <a:lnSpc>
                          <a:spcPct val="107000"/>
                        </a:lnSpc>
                        <a:spcBef>
                          <a:spcPts val="0"/>
                        </a:spcBef>
                        <a:spcAft>
                          <a:spcPts val="0"/>
                        </a:spcAft>
                      </a:pPr>
                      <a:r>
                        <a:rPr lang="en-US" sz="1000">
                          <a:effectLst/>
                        </a:rPr>
                        <a:t> </a:t>
                      </a:r>
                      <a:endParaRPr lang="en-CA"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tcPr>
                </a:tc>
                <a:tc>
                  <a:txBody>
                    <a:bodyPr/>
                    <a:lstStyle/>
                    <a:p>
                      <a:pPr marL="0" marR="0" lvl="0" indent="0">
                        <a:lnSpc>
                          <a:spcPct val="106000"/>
                        </a:lnSpc>
                        <a:spcBef>
                          <a:spcPts val="0"/>
                        </a:spcBef>
                        <a:spcAft>
                          <a:spcPts val="0"/>
                        </a:spcAft>
                        <a:buFont typeface="+mj-lt"/>
                        <a:buNone/>
                      </a:pPr>
                      <a:r>
                        <a:rPr lang="en-US" sz="1000" dirty="0">
                          <a:effectLst/>
                        </a:rPr>
                        <a:t>Employment, national</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9176766"/>
                  </a:ext>
                </a:extLst>
              </a:tr>
              <a:tr h="152402">
                <a:tc>
                  <a:txBody>
                    <a:bodyPr/>
                    <a:lstStyle/>
                    <a:p>
                      <a:pPr marL="0" marR="0">
                        <a:lnSpc>
                          <a:spcPct val="107000"/>
                        </a:lnSpc>
                        <a:spcBef>
                          <a:spcPts val="0"/>
                        </a:spcBef>
                        <a:spcAft>
                          <a:spcPts val="0"/>
                        </a:spcAft>
                      </a:pPr>
                      <a:r>
                        <a:rPr lang="en-US" sz="1000">
                          <a:effectLst/>
                        </a:rPr>
                        <a:t> </a:t>
                      </a:r>
                      <a:endParaRPr lang="en-CA"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tcPr>
                </a:tc>
                <a:tc>
                  <a:txBody>
                    <a:bodyPr/>
                    <a:lstStyle/>
                    <a:p>
                      <a:pPr marL="0" marR="0" lvl="0" indent="0">
                        <a:lnSpc>
                          <a:spcPct val="106000"/>
                        </a:lnSpc>
                        <a:spcBef>
                          <a:spcPts val="0"/>
                        </a:spcBef>
                        <a:spcAft>
                          <a:spcPts val="0"/>
                        </a:spcAft>
                        <a:buFont typeface="+mj-lt"/>
                        <a:buNone/>
                      </a:pPr>
                      <a:r>
                        <a:rPr lang="en-US" sz="1000" dirty="0">
                          <a:effectLst/>
                        </a:rPr>
                        <a:t>Employment, rural</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47944128"/>
                  </a:ext>
                </a:extLst>
              </a:tr>
              <a:tr h="152402">
                <a:tc>
                  <a:txBody>
                    <a:bodyPr/>
                    <a:lstStyle/>
                    <a:p>
                      <a:pPr marL="0" marR="0">
                        <a:lnSpc>
                          <a:spcPct val="107000"/>
                        </a:lnSpc>
                        <a:spcBef>
                          <a:spcPts val="0"/>
                        </a:spcBef>
                        <a:spcAft>
                          <a:spcPts val="0"/>
                        </a:spcAft>
                      </a:pPr>
                      <a:r>
                        <a:rPr lang="en-US" sz="1000">
                          <a:effectLst/>
                        </a:rPr>
                        <a:t> </a:t>
                      </a:r>
                      <a:endParaRPr lang="en-CA"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tcPr>
                </a:tc>
                <a:tc>
                  <a:txBody>
                    <a:bodyPr/>
                    <a:lstStyle/>
                    <a:p>
                      <a:pPr marL="0" marR="0" lvl="0" indent="0">
                        <a:lnSpc>
                          <a:spcPct val="106000"/>
                        </a:lnSpc>
                        <a:spcBef>
                          <a:spcPts val="0"/>
                        </a:spcBef>
                        <a:spcAft>
                          <a:spcPts val="0"/>
                        </a:spcAft>
                        <a:buFont typeface="+mj-lt"/>
                        <a:buNone/>
                      </a:pPr>
                      <a:r>
                        <a:rPr lang="en-US" sz="1000" dirty="0">
                          <a:effectLst/>
                        </a:rPr>
                        <a:t>Employment, urban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32076279"/>
                  </a:ext>
                </a:extLst>
              </a:tr>
              <a:tr h="152402">
                <a:tc>
                  <a:txBody>
                    <a:bodyPr/>
                    <a:lstStyle/>
                    <a:p>
                      <a:pPr marL="0" marR="0">
                        <a:lnSpc>
                          <a:spcPct val="107000"/>
                        </a:lnSpc>
                        <a:spcBef>
                          <a:spcPts val="0"/>
                        </a:spcBef>
                        <a:spcAft>
                          <a:spcPts val="0"/>
                        </a:spcAft>
                      </a:pPr>
                      <a:r>
                        <a:rPr lang="en-US" sz="1000">
                          <a:effectLst/>
                        </a:rPr>
                        <a:t> </a:t>
                      </a:r>
                      <a:endParaRPr lang="en-CA" sz="1200">
                        <a:effectLst/>
                        <a:latin typeface="Times New Roman" panose="02020603050405020304" pitchFamily="18" charset="0"/>
                        <a:ea typeface="Times New Roman" panose="02020603050405020304" pitchFamily="18" charset="0"/>
                        <a:cs typeface="Arial" panose="020B0604020202020204" pitchFamily="34" charset="0"/>
                      </a:endParaRPr>
                    </a:p>
                  </a:txBody>
                  <a:tcPr marL="49730" marR="4973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nSpc>
                          <a:spcPct val="106000"/>
                        </a:lnSpc>
                        <a:spcBef>
                          <a:spcPts val="0"/>
                        </a:spcBef>
                        <a:spcAft>
                          <a:spcPts val="0"/>
                        </a:spcAft>
                        <a:buFont typeface="+mj-lt"/>
                        <a:buNone/>
                      </a:pPr>
                      <a:r>
                        <a:rPr lang="en-US" sz="1000" dirty="0">
                          <a:effectLst/>
                        </a:rPr>
                        <a:t>Gross domestic product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730" marR="4973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5319501"/>
                  </a:ext>
                </a:extLst>
              </a:tr>
            </a:tbl>
          </a:graphicData>
        </a:graphic>
      </p:graphicFrame>
      <p:sp>
        <p:nvSpPr>
          <p:cNvPr id="9" name="Title 7">
            <a:extLst>
              <a:ext uri="{FF2B5EF4-FFF2-40B4-BE49-F238E27FC236}">
                <a16:creationId xmlns:a16="http://schemas.microsoft.com/office/drawing/2014/main" id="{9D996B33-515E-4F26-9DE5-908EF7879F31}"/>
              </a:ext>
            </a:extLst>
          </p:cNvPr>
          <p:cNvSpPr txBox="1">
            <a:spLocks/>
          </p:cNvSpPr>
          <p:nvPr/>
        </p:nvSpPr>
        <p:spPr>
          <a:xfrm>
            <a:off x="7889488" y="1182321"/>
            <a:ext cx="4131075" cy="6908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accent1">
                    <a:lumMod val="50000"/>
                  </a:schemeClr>
                </a:solidFill>
                <a:latin typeface="Arial" panose="020B0604020202020204" pitchFamily="34" charset="0"/>
                <a:ea typeface="+mj-ea"/>
                <a:cs typeface="Arial" panose="020B0604020202020204" pitchFamily="34" charset="0"/>
              </a:defRPr>
            </a:lvl1pPr>
          </a:lstStyle>
          <a:p>
            <a:r>
              <a:rPr lang="en-US" sz="3200" b="1" dirty="0">
                <a:solidFill>
                  <a:srgbClr val="008000"/>
                </a:solidFill>
              </a:rPr>
              <a:t>Methodology (Cont.)</a:t>
            </a:r>
            <a:endParaRPr lang="en-CA" sz="3200" b="1" dirty="0">
              <a:solidFill>
                <a:srgbClr val="008000"/>
              </a:solidFill>
            </a:endParaRPr>
          </a:p>
        </p:txBody>
      </p:sp>
    </p:spTree>
    <p:extLst>
      <p:ext uri="{BB962C8B-B14F-4D97-AF65-F5344CB8AC3E}">
        <p14:creationId xmlns:p14="http://schemas.microsoft.com/office/powerpoint/2010/main" val="553689208"/>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991</TotalTime>
  <Words>851</Words>
  <Application>Microsoft Macintosh PowerPoint</Application>
  <PresentationFormat>Widescreen</PresentationFormat>
  <Paragraphs>145</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Cambria</vt:lpstr>
      <vt:lpstr>Cambria Math</vt:lpstr>
      <vt:lpstr>Candara</vt:lpstr>
      <vt:lpstr>Corbel</vt:lpstr>
      <vt:lpstr>Times New Roman</vt:lpstr>
      <vt:lpstr>Wingdings</vt:lpstr>
      <vt:lpstr>Office Theme</vt:lpstr>
      <vt:lpstr>PowerPoint Presentation</vt:lpstr>
      <vt:lpstr>Impact of COVID-19 Induced  Global Trade Disruptions on  African Food Systems</vt:lpstr>
      <vt:lpstr>The COVID-19 pandemic has resulted in major disruptions in global trade and markets of primary commodities</vt:lpstr>
      <vt:lpstr>The COVID-19 pandemic has resulted in major disruptions in global trade and markets of primary commodities (cont.)</vt:lpstr>
      <vt:lpstr>Export baskets of most African countries are highly dependent on primary commodities.</vt:lpstr>
      <vt:lpstr>Objectives</vt:lpstr>
      <vt:lpstr>Methodology</vt:lpstr>
      <vt:lpstr>Methodology (Cont.)</vt:lpstr>
      <vt:lpstr>Several segments of the food supply chain captured: production, processing, trade, and consumption.</vt:lpstr>
      <vt:lpstr>Methodology (Cont.)</vt:lpstr>
      <vt:lpstr>Moderate impact of the COVID-19-related global trade shock on the food systems in the selected African countries</vt:lpstr>
      <vt:lpstr>The Group of countries with a diversified export basket are less adversely impacted by the global trade shock.</vt:lpstr>
      <vt:lpstr>Food processing and food service industries are the most vulnerable component of the system to the global trade shock caused by the COVID-19 pandemic</vt:lpstr>
      <vt:lpstr>Conclusion and Key Recommendations</vt:lpstr>
      <vt:lpstr>PowerPoint Presentation</vt:lpstr>
    </vt:vector>
  </TitlesOfParts>
  <Company>IFPRI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Liu, Yifei (IFPRI)</dc:creator>
  <cp:lastModifiedBy>Julie Collins (A2063)</cp:lastModifiedBy>
  <cp:revision>73</cp:revision>
  <cp:lastPrinted>2018-04-16T19:43:37Z</cp:lastPrinted>
  <dcterms:created xsi:type="dcterms:W3CDTF">2016-07-14T15:21:31Z</dcterms:created>
  <dcterms:modified xsi:type="dcterms:W3CDTF">2021-11-15T17:47:04Z</dcterms:modified>
</cp:coreProperties>
</file>